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0"/>
  </p:notesMasterIdLst>
  <p:handoutMasterIdLst>
    <p:handoutMasterId r:id="rId21"/>
  </p:handoutMasterIdLst>
  <p:sldIdLst>
    <p:sldId id="259" r:id="rId2"/>
    <p:sldId id="263" r:id="rId3"/>
    <p:sldId id="262" r:id="rId4"/>
    <p:sldId id="264" r:id="rId5"/>
    <p:sldId id="277" r:id="rId6"/>
    <p:sldId id="276" r:id="rId7"/>
    <p:sldId id="274" r:id="rId8"/>
    <p:sldId id="282" r:id="rId9"/>
    <p:sldId id="283" r:id="rId10"/>
    <p:sldId id="284" r:id="rId11"/>
    <p:sldId id="310" r:id="rId12"/>
    <p:sldId id="285" r:id="rId13"/>
    <p:sldId id="309" r:id="rId14"/>
    <p:sldId id="313" r:id="rId15"/>
    <p:sldId id="286" r:id="rId16"/>
    <p:sldId id="311" r:id="rId17"/>
    <p:sldId id="288" r:id="rId18"/>
    <p:sldId id="292" r:id="rId1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4317"/>
    <a:srgbClr val="1A6613"/>
    <a:srgbClr val="000000"/>
    <a:srgbClr val="ECB409"/>
    <a:srgbClr val="FFBA03"/>
    <a:srgbClr val="FFFFFF"/>
    <a:srgbClr val="DFBD17"/>
    <a:srgbClr val="A0A0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B301B821-A1FF-4177-AEE7-76D212191A09}" styleName="Medium Style 9">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2H>
      <a:tcStyle>
        <a:tcBdr/>
      </a:tcStyle>
    </a:band2H>
    <a:band1V>
      <a:tcStyle>
        <a:tcBdr/>
        <a:fill>
          <a:solidFill>
            <a:schemeClr val="accent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1"/>
          </a:solidFill>
        </a:fill>
      </a:tcStyle>
    </a:firstRow>
    <a:neCell>
      <a:tcStyle>
        <a:tcBdr/>
      </a:tcStyle>
    </a:neCell>
    <a:nwCell>
      <a:tcStyle>
        <a:tcBdr/>
      </a:tcStyle>
    </a:nwCell>
  </a:tblStyle>
  <a:tblStyle styleId="{9DCAF9ED-07DC-4A11-8D7F-57B35C25682E}" styleName="Medium Style 10">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2H>
      <a:tcStyle>
        <a:tcBdr/>
      </a:tcStyle>
    </a:band2H>
    <a:band1V>
      <a:tcStyle>
        <a:tcBdr/>
        <a:fill>
          <a:solidFill>
            <a:schemeClr val="accent2">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2"/>
          </a:solidFill>
        </a:fill>
      </a:tcStyle>
    </a:firstRow>
    <a:neCell>
      <a:tcStyle>
        <a:tcBdr/>
      </a:tcStyle>
    </a:neCell>
    <a:nwCell>
      <a:tcStyle>
        <a:tcBdr/>
      </a:tcStyle>
    </a:nwCell>
  </a:tblStyle>
  <a:tblStyle styleId="{793D81CF-94F2-401A-BA57-92F5A7B2D0C5}" styleName="Medium Style 8">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2H>
      <a:tcStyle>
        <a:tcBdr/>
      </a:tcStyle>
    </a:band2H>
    <a:band1V>
      <a:tcStyle>
        <a:tcBdr/>
        <a:fill>
          <a:solidFill>
            <a:schemeClr val="dk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dk1"/>
          </a:solidFill>
        </a:fill>
      </a:tcStyle>
    </a:firstRow>
    <a:neCell>
      <a:tcStyle>
        <a:tcBdr/>
      </a:tcStyle>
    </a:neCell>
    <a:nwCell>
      <a:tcStyle>
        <a:tcBdr/>
      </a:tcStyle>
    </a:nwCell>
  </a:tblStyle>
  <a:tblStyle styleId="{5FD0F851-EC5A-4D38-B0AD-8093EC10F338}" styleName="Light Style 6">
    <a:wholeTbl>
      <a:tcTxStyle>
        <a:fontRef idx="minor">
          <a:scrgbClr r="0" g="0" b="0"/>
        </a:fontRef>
        <a:schemeClr val="accent5"/>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seCell>
      <a:tcStyle>
        <a:tcBdr/>
      </a:tcStyle>
    </a:seCell>
    <a:swCell>
      <a:tcStyle>
        <a:tcBdr/>
      </a:tcStyle>
    </a:swCell>
    <a:firstRow>
      <a:tcTxStyle b="on"/>
      <a:tcStyle>
        <a:tcBdr>
          <a:bottom>
            <a:ln w="12700" cmpd="sng">
              <a:solidFill>
                <a:schemeClr val="accent5"/>
              </a:solidFill>
            </a:ln>
          </a:bottom>
        </a:tcBdr>
        <a:fill>
          <a:noFill/>
        </a:fill>
      </a:tcStyle>
    </a:firstRow>
    <a:neCell>
      <a:tcStyle>
        <a:tcBdr/>
      </a:tcStyle>
    </a:neCell>
    <a:nwCell>
      <a:tcStyle>
        <a:tcBdr/>
      </a:tcStyle>
    </a:nwCell>
  </a:tblStyle>
  <a:tblStyle styleId="{1FECB4D8-DB02-4DC6-A0A2-4F2EBAE1DC90}" styleName="Medium Style 11">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2H>
      <a:tcStyle>
        <a:tcBdr/>
      </a:tcStyle>
    </a:band2H>
    <a:band1V>
      <a:tcStyle>
        <a:tcBdr/>
        <a:fill>
          <a:solidFill>
            <a:schemeClr val="accent3">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3"/>
          </a:solidFill>
        </a:fill>
      </a:tcStyle>
    </a:firstRow>
    <a:neCell>
      <a:tcStyle>
        <a:tcBdr/>
      </a:tcStyle>
    </a:neCell>
    <a:nwCell>
      <a:tcStyle>
        <a:tcBdr/>
      </a:tcStyle>
    </a:nwCell>
  </a:tblStyle>
  <a:tblStyle styleId="{3B4B98B0-60AC-42C2-AFA5-B58CD77FA1E5}" styleName="Light Style 2">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seCell>
      <a:tcStyle>
        <a:tcBdr/>
      </a:tcStyle>
    </a:seCell>
    <a:swCell>
      <a:tcStyle>
        <a:tcBdr/>
      </a:tcStyle>
    </a:swCell>
    <a:firstRow>
      <a:tcTxStyle b="on"/>
      <a:tcStyle>
        <a:tcBdr>
          <a:bottom>
            <a:ln w="12700" cmpd="sng">
              <a:solidFill>
                <a:schemeClr val="accent1"/>
              </a:solidFill>
            </a:ln>
          </a:bottom>
        </a:tcBdr>
        <a:fill>
          <a:noFill/>
        </a:fill>
      </a:tcStyle>
    </a:firstRow>
    <a:neCell>
      <a:tcStyle>
        <a:tcBdr/>
      </a:tcStyle>
    </a:neCell>
    <a:nwCell>
      <a:tcStyle>
        <a:tcBdr/>
      </a:tcStyle>
    </a:nwCell>
  </a:tblStyle>
  <a:tblStyle styleId="{0E3FDE45-AF77-4B5C-9715-49D594BDF05E}" styleName="Light Style 3">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seCell>
      <a:tcStyle>
        <a:tcBdr/>
      </a:tcStyle>
    </a:seCell>
    <a:swCell>
      <a:tcStyle>
        <a:tcBdr/>
      </a:tcStyle>
    </a:swCell>
    <a:firstRow>
      <a:tcTxStyle b="on"/>
      <a:tcStyle>
        <a:tcBdr>
          <a:bottom>
            <a:ln w="12700" cmpd="sng">
              <a:solidFill>
                <a:schemeClr val="accent2"/>
              </a:solidFill>
            </a:ln>
          </a:bottom>
        </a:tcBdr>
        <a:fill>
          <a:no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3929" autoAdjust="0"/>
    <p:restoredTop sz="80890" autoAdjust="0"/>
  </p:normalViewPr>
  <p:slideViewPr>
    <p:cSldViewPr>
      <p:cViewPr varScale="1">
        <p:scale>
          <a:sx n="55" d="100"/>
          <a:sy n="55" d="100"/>
        </p:scale>
        <p:origin x="1304" y="52"/>
      </p:cViewPr>
      <p:guideLst>
        <p:guide orient="horz" pos="2160"/>
        <p:guide pos="2880"/>
      </p:guideLst>
    </p:cSldViewPr>
  </p:slideViewPr>
  <p:outlineViewPr>
    <p:cViewPr>
      <p:scale>
        <a:sx n="33" d="100"/>
        <a:sy n="33" d="100"/>
      </p:scale>
      <p:origin x="0" y="-942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1" y="0"/>
            <a:ext cx="3037840" cy="464820"/>
          </a:xfrm>
          <a:prstGeom prst="rect">
            <a:avLst/>
          </a:prstGeom>
        </p:spPr>
        <p:txBody>
          <a:bodyPr vert="horz" lIns="91400" tIns="45702" rIns="91400" bIns="45702"/>
          <a:lstStyle>
            <a:lvl1pPr fontAlgn="auto">
              <a:spcBef>
                <a:spcPts val="0"/>
              </a:spcBef>
              <a:spcAft>
                <a:spcPts val="0"/>
              </a:spcAft>
              <a:defRPr>
                <a:latin typeface="+mn-lt"/>
                <a:ea typeface="+mn-ea"/>
                <a:cs typeface="+mn-cs"/>
              </a:defRPr>
            </a:lvl1pPr>
            <a:extLst/>
          </a:lstStyle>
          <a:p>
            <a:pPr>
              <a:defRPr/>
            </a:pPr>
            <a:endParaRPr lang="en-US" dirty="0"/>
          </a:p>
        </p:txBody>
      </p:sp>
      <p:sp>
        <p:nvSpPr>
          <p:cNvPr id="3" name="Rectangle 3"/>
          <p:cNvSpPr>
            <a:spLocks noGrp="1"/>
          </p:cNvSpPr>
          <p:nvPr>
            <p:ph type="dt" sz="quarter" idx="1"/>
          </p:nvPr>
        </p:nvSpPr>
        <p:spPr>
          <a:xfrm>
            <a:off x="3970941" y="0"/>
            <a:ext cx="3037840" cy="464820"/>
          </a:xfrm>
          <a:prstGeom prst="rect">
            <a:avLst/>
          </a:prstGeom>
        </p:spPr>
        <p:txBody>
          <a:bodyPr vert="horz" lIns="91400" tIns="45702" rIns="91400" bIns="45702"/>
          <a:lstStyle>
            <a:lvl1pPr fontAlgn="auto">
              <a:spcBef>
                <a:spcPts val="0"/>
              </a:spcBef>
              <a:spcAft>
                <a:spcPts val="0"/>
              </a:spcAft>
              <a:defRPr>
                <a:latin typeface="+mn-lt"/>
                <a:ea typeface="+mn-ea"/>
                <a:cs typeface="+mn-cs"/>
              </a:defRPr>
            </a:lvl1pPr>
            <a:extLst/>
          </a:lstStyle>
          <a:p>
            <a:pPr>
              <a:defRPr/>
            </a:pPr>
            <a:fld id="{3B9F0CED-7E24-BF4C-9217-89A85EA4613D}" type="datetimeFigureOut">
              <a:rPr lang="en-US"/>
              <a:pPr>
                <a:defRPr/>
              </a:pPr>
              <a:t>2/6/2020</a:t>
            </a:fld>
            <a:endParaRPr lang="en-US" dirty="0"/>
          </a:p>
        </p:txBody>
      </p:sp>
      <p:sp>
        <p:nvSpPr>
          <p:cNvPr id="4" name="Rectangle 4"/>
          <p:cNvSpPr>
            <a:spLocks noGrp="1"/>
          </p:cNvSpPr>
          <p:nvPr>
            <p:ph type="ftr" sz="quarter" idx="2"/>
          </p:nvPr>
        </p:nvSpPr>
        <p:spPr>
          <a:xfrm>
            <a:off x="1" y="8829967"/>
            <a:ext cx="3037840" cy="464820"/>
          </a:xfrm>
          <a:prstGeom prst="rect">
            <a:avLst/>
          </a:prstGeom>
        </p:spPr>
        <p:txBody>
          <a:bodyPr vert="horz" lIns="91400" tIns="45702" rIns="91400" bIns="45702"/>
          <a:lstStyle>
            <a:lvl1pPr fontAlgn="auto">
              <a:spcBef>
                <a:spcPts val="0"/>
              </a:spcBef>
              <a:spcAft>
                <a:spcPts val="0"/>
              </a:spcAft>
              <a:defRPr>
                <a:latin typeface="+mn-lt"/>
                <a:ea typeface="+mn-ea"/>
                <a:cs typeface="+mn-cs"/>
              </a:defRPr>
            </a:lvl1pPr>
            <a:extLst/>
          </a:lstStyle>
          <a:p>
            <a:pPr>
              <a:defRPr/>
            </a:pPr>
            <a:endParaRPr lang="en-US" dirty="0"/>
          </a:p>
        </p:txBody>
      </p:sp>
      <p:sp>
        <p:nvSpPr>
          <p:cNvPr id="5" name="Rectangle 5"/>
          <p:cNvSpPr>
            <a:spLocks noGrp="1"/>
          </p:cNvSpPr>
          <p:nvPr>
            <p:ph type="sldNum" sz="quarter" idx="3"/>
          </p:nvPr>
        </p:nvSpPr>
        <p:spPr>
          <a:xfrm>
            <a:off x="3970941" y="8829967"/>
            <a:ext cx="3037840" cy="464820"/>
          </a:xfrm>
          <a:prstGeom prst="rect">
            <a:avLst/>
          </a:prstGeom>
        </p:spPr>
        <p:txBody>
          <a:bodyPr vert="horz" lIns="91400" tIns="45702" rIns="91400" bIns="45702"/>
          <a:lstStyle>
            <a:lvl1pPr fontAlgn="auto">
              <a:spcBef>
                <a:spcPts val="0"/>
              </a:spcBef>
              <a:spcAft>
                <a:spcPts val="0"/>
              </a:spcAft>
              <a:defRPr>
                <a:latin typeface="+mn-lt"/>
                <a:ea typeface="+mn-ea"/>
                <a:cs typeface="+mn-cs"/>
              </a:defRPr>
            </a:lvl1pPr>
            <a:extLst/>
          </a:lstStyle>
          <a:p>
            <a:pPr>
              <a:defRPr/>
            </a:pPr>
            <a:fld id="{02E9CC9B-1844-7749-A6D1-3AF634BC835B}" type="slidenum">
              <a:rPr lang="en-US"/>
              <a:pPr>
                <a:defRPr/>
              </a:pPr>
              <a:t>‹#›</a:t>
            </a:fld>
            <a:endParaRPr lang="en-US" dirty="0"/>
          </a:p>
        </p:txBody>
      </p:sp>
    </p:spTree>
    <p:extLst>
      <p:ext uri="{BB962C8B-B14F-4D97-AF65-F5344CB8AC3E}">
        <p14:creationId xmlns:p14="http://schemas.microsoft.com/office/powerpoint/2010/main" val="632294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1" y="0"/>
            <a:ext cx="3037840" cy="464820"/>
          </a:xfrm>
          <a:prstGeom prst="rect">
            <a:avLst/>
          </a:prstGeom>
        </p:spPr>
        <p:txBody>
          <a:bodyPr vert="horz" lIns="91400" tIns="45702" rIns="91400" bIns="45702"/>
          <a:lstStyle>
            <a:lvl1pPr fontAlgn="auto">
              <a:spcBef>
                <a:spcPts val="0"/>
              </a:spcBef>
              <a:spcAft>
                <a:spcPts val="0"/>
              </a:spcAft>
              <a:defRPr>
                <a:latin typeface="+mn-lt"/>
                <a:ea typeface="+mn-ea"/>
                <a:cs typeface="+mn-cs"/>
              </a:defRPr>
            </a:lvl1pPr>
            <a:extLst/>
          </a:lstStyle>
          <a:p>
            <a:pPr>
              <a:defRPr/>
            </a:pPr>
            <a:endParaRPr lang="en-US" dirty="0"/>
          </a:p>
        </p:txBody>
      </p:sp>
      <p:sp>
        <p:nvSpPr>
          <p:cNvPr id="3" name="Rectangle 3"/>
          <p:cNvSpPr>
            <a:spLocks noGrp="1"/>
          </p:cNvSpPr>
          <p:nvPr>
            <p:ph type="dt" idx="1"/>
          </p:nvPr>
        </p:nvSpPr>
        <p:spPr>
          <a:xfrm>
            <a:off x="3970941" y="0"/>
            <a:ext cx="3037840" cy="464820"/>
          </a:xfrm>
          <a:prstGeom prst="rect">
            <a:avLst/>
          </a:prstGeom>
        </p:spPr>
        <p:txBody>
          <a:bodyPr vert="horz" lIns="91400" tIns="45702" rIns="91400" bIns="45702"/>
          <a:lstStyle>
            <a:lvl1pPr fontAlgn="auto">
              <a:spcBef>
                <a:spcPts val="0"/>
              </a:spcBef>
              <a:spcAft>
                <a:spcPts val="0"/>
              </a:spcAft>
              <a:defRPr>
                <a:latin typeface="+mn-lt"/>
                <a:ea typeface="+mn-ea"/>
                <a:cs typeface="+mn-cs"/>
              </a:defRPr>
            </a:lvl1pPr>
            <a:extLst/>
          </a:lstStyle>
          <a:p>
            <a:pPr>
              <a:defRPr/>
            </a:pPr>
            <a:fld id="{8A491313-BF83-BC4F-87DA-A29417CF61EE}" type="datetimeFigureOut">
              <a:rPr lang="en-US"/>
              <a:pPr>
                <a:defRPr/>
              </a:pPr>
              <a:t>2/6/2020</a:t>
            </a:fld>
            <a:endParaRPr lang="en-US" dirty="0"/>
          </a:p>
        </p:txBody>
      </p:sp>
      <p:sp>
        <p:nvSpPr>
          <p:cNvPr id="4" name="Rectangle 4"/>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1400" tIns="45702" rIns="91400" bIns="45702" anchor="ctr"/>
          <a:lstStyle/>
          <a:p>
            <a:pPr lvl="0"/>
            <a:endParaRPr lang="en-US" noProof="0" dirty="0"/>
          </a:p>
        </p:txBody>
      </p:sp>
      <p:sp>
        <p:nvSpPr>
          <p:cNvPr id="5" name="Rectangle 5"/>
          <p:cNvSpPr>
            <a:spLocks noGrp="1"/>
          </p:cNvSpPr>
          <p:nvPr>
            <p:ph type="body" sz="quarter" idx="3"/>
          </p:nvPr>
        </p:nvSpPr>
        <p:spPr>
          <a:xfrm>
            <a:off x="701041" y="4415791"/>
            <a:ext cx="5608319" cy="4183379"/>
          </a:xfrm>
          <a:prstGeom prst="rect">
            <a:avLst/>
          </a:prstGeom>
        </p:spPr>
        <p:txBody>
          <a:bodyPr vert="horz" lIns="91400" tIns="45702" rIns="91400" bIns="45702">
            <a:normAutofit/>
          </a:bodyPr>
          <a:lstStyle/>
          <a:p>
            <a:pPr lvl="0"/>
            <a:r>
              <a:rPr lang="en-US" noProof="0" smtClean="0"/>
              <a:t>Click to edit Master text styles</a:t>
            </a:r>
            <a:endParaRPr lang="en-US" noProof="0"/>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Rectangle 6"/>
          <p:cNvSpPr>
            <a:spLocks noGrp="1"/>
          </p:cNvSpPr>
          <p:nvPr>
            <p:ph type="ftr" sz="quarter" idx="4"/>
          </p:nvPr>
        </p:nvSpPr>
        <p:spPr>
          <a:xfrm>
            <a:off x="1" y="8829967"/>
            <a:ext cx="3037840" cy="464820"/>
          </a:xfrm>
          <a:prstGeom prst="rect">
            <a:avLst/>
          </a:prstGeom>
        </p:spPr>
        <p:txBody>
          <a:bodyPr vert="horz" lIns="91400" tIns="45702" rIns="91400" bIns="45702"/>
          <a:lstStyle>
            <a:lvl1pPr fontAlgn="auto">
              <a:spcBef>
                <a:spcPts val="0"/>
              </a:spcBef>
              <a:spcAft>
                <a:spcPts val="0"/>
              </a:spcAft>
              <a:defRPr>
                <a:latin typeface="+mn-lt"/>
                <a:ea typeface="+mn-ea"/>
                <a:cs typeface="+mn-cs"/>
              </a:defRPr>
            </a:lvl1pPr>
            <a:extLst/>
          </a:lstStyle>
          <a:p>
            <a:pPr>
              <a:defRPr/>
            </a:pPr>
            <a:endParaRPr lang="en-US" dirty="0"/>
          </a:p>
        </p:txBody>
      </p:sp>
      <p:sp>
        <p:nvSpPr>
          <p:cNvPr id="7" name="Rectangle 7"/>
          <p:cNvSpPr>
            <a:spLocks noGrp="1"/>
          </p:cNvSpPr>
          <p:nvPr>
            <p:ph type="sldNum" sz="quarter" idx="5"/>
          </p:nvPr>
        </p:nvSpPr>
        <p:spPr>
          <a:xfrm>
            <a:off x="3970941" y="8829967"/>
            <a:ext cx="3037840" cy="464820"/>
          </a:xfrm>
          <a:prstGeom prst="rect">
            <a:avLst/>
          </a:prstGeom>
        </p:spPr>
        <p:txBody>
          <a:bodyPr vert="horz" lIns="91400" tIns="45702" rIns="91400" bIns="45702"/>
          <a:lstStyle>
            <a:lvl1pPr fontAlgn="auto">
              <a:spcBef>
                <a:spcPts val="0"/>
              </a:spcBef>
              <a:spcAft>
                <a:spcPts val="0"/>
              </a:spcAft>
              <a:defRPr>
                <a:latin typeface="+mn-lt"/>
                <a:ea typeface="+mn-ea"/>
                <a:cs typeface="+mn-cs"/>
              </a:defRPr>
            </a:lvl1pPr>
            <a:extLst/>
          </a:lstStyle>
          <a:p>
            <a:pPr>
              <a:defRPr/>
            </a:pPr>
            <a:fld id="{42310910-2610-F946-B908-1B939B60B29B}" type="slidenum">
              <a:rPr lang="en-US"/>
              <a:pPr>
                <a:defRPr/>
              </a:pPr>
              <a:t>‹#›</a:t>
            </a:fld>
            <a:endParaRPr lang="en-US" dirty="0"/>
          </a:p>
        </p:txBody>
      </p:sp>
    </p:spTree>
    <p:extLst>
      <p:ext uri="{BB962C8B-B14F-4D97-AF65-F5344CB8AC3E}">
        <p14:creationId xmlns:p14="http://schemas.microsoft.com/office/powerpoint/2010/main" val="237778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sibudget@gmu.edu"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1</a:t>
            </a:fld>
            <a:endParaRPr lang="en-US" dirty="0"/>
          </a:p>
        </p:txBody>
      </p:sp>
    </p:spTree>
    <p:extLst>
      <p:ext uri="{BB962C8B-B14F-4D97-AF65-F5344CB8AC3E}">
        <p14:creationId xmlns:p14="http://schemas.microsoft.com/office/powerpoint/2010/main" val="2097967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001">
              <a:defRPr/>
            </a:pPr>
            <a:r>
              <a:rPr lang="en-US" sz="1200" dirty="0">
                <a:latin typeface="+mj-lt"/>
                <a:cs typeface="Times New Roman" panose="02020603050405020304" pitchFamily="18" charset="0"/>
              </a:rPr>
              <a:t>The second spending method available to your RSO is the purchase order (or PO). Some local vendors will accept a Mason purchase order in lieu of a cash or credit card payment at the point of sale, thus saving you from having to pay out-of-pocket for an expense. Please note that all POs must be obtained prior to the receipt of a good or service. This means that you cannot request a purchase order for an expense that has already occurred or has been received. With this in mind, we ask that all PO requests be submitted via e-mail to sibudget@gmu.edu </a:t>
            </a:r>
            <a:r>
              <a:rPr lang="en-US" sz="1200" i="1" dirty="0">
                <a:latin typeface="+mj-lt"/>
                <a:cs typeface="Times New Roman" panose="02020603050405020304" pitchFamily="18" charset="0"/>
              </a:rPr>
              <a:t>at least 3 full business days</a:t>
            </a:r>
            <a:r>
              <a:rPr lang="en-US" sz="1200" dirty="0">
                <a:latin typeface="+mj-lt"/>
                <a:cs typeface="Times New Roman" panose="02020603050405020304" pitchFamily="18" charset="0"/>
              </a:rPr>
              <a:t> before they are required. During busier times of the year (specifically, the months of April and May) and if the PO amount is $2000 or more, your PO request needs to be submitted </a:t>
            </a:r>
            <a:r>
              <a:rPr lang="en-US" sz="1200" i="1" dirty="0">
                <a:latin typeface="+mj-lt"/>
                <a:cs typeface="Times New Roman" panose="02020603050405020304" pitchFamily="18" charset="0"/>
              </a:rPr>
              <a:t>at least 5 full business days</a:t>
            </a:r>
            <a:r>
              <a:rPr lang="en-US" sz="1200" dirty="0">
                <a:latin typeface="+mj-lt"/>
                <a:cs typeface="Times New Roman" panose="02020603050405020304" pitchFamily="18" charset="0"/>
              </a:rPr>
              <a:t> in advance</a:t>
            </a:r>
            <a:r>
              <a:rPr lang="en-US" sz="1200" dirty="0" smtClean="0">
                <a:latin typeface="+mj-lt"/>
                <a:cs typeface="Times New Roman" panose="02020603050405020304" pitchFamily="18" charset="0"/>
              </a:rPr>
              <a:t>.</a:t>
            </a:r>
            <a:endParaRPr lang="en-US" sz="1200" dirty="0">
              <a:latin typeface="+mj-lt"/>
            </a:endParaRPr>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10</a:t>
            </a:fld>
            <a:endParaRPr lang="en-US" dirty="0"/>
          </a:p>
        </p:txBody>
      </p:sp>
    </p:spTree>
    <p:extLst>
      <p:ext uri="{BB962C8B-B14F-4D97-AF65-F5344CB8AC3E}">
        <p14:creationId xmlns:p14="http://schemas.microsoft.com/office/powerpoint/2010/main" val="3163652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001">
              <a:defRPr/>
            </a:pPr>
            <a:r>
              <a:rPr lang="en-US" sz="1200" b="1" u="sng" dirty="0" smtClean="0">
                <a:latin typeface="+mj-lt"/>
              </a:rPr>
              <a:t>EXAMPLE</a:t>
            </a:r>
            <a:r>
              <a:rPr lang="en-US" sz="1200" dirty="0">
                <a:latin typeface="+mj-lt"/>
              </a:rPr>
              <a:t>: </a:t>
            </a:r>
            <a:r>
              <a:rPr lang="en-US" sz="1200" dirty="0" smtClean="0">
                <a:latin typeface="+mj-lt"/>
              </a:rPr>
              <a:t>The </a:t>
            </a:r>
            <a:r>
              <a:rPr lang="en-US" sz="1200" dirty="0">
                <a:latin typeface="+mj-lt"/>
              </a:rPr>
              <a:t>Mason </a:t>
            </a:r>
            <a:r>
              <a:rPr lang="en-US" sz="1200" dirty="0" err="1">
                <a:latin typeface="+mj-lt"/>
              </a:rPr>
              <a:t>Ravenclaws</a:t>
            </a:r>
            <a:r>
              <a:rPr lang="en-US" sz="1200" dirty="0">
                <a:latin typeface="+mj-lt"/>
              </a:rPr>
              <a:t> </a:t>
            </a:r>
            <a:r>
              <a:rPr lang="en-US" sz="1200" dirty="0" smtClean="0">
                <a:latin typeface="+mj-lt"/>
              </a:rPr>
              <a:t>will be hosting the Yule Ball, catered by The </a:t>
            </a:r>
            <a:r>
              <a:rPr lang="en-US" sz="1200" dirty="0">
                <a:latin typeface="+mj-lt"/>
              </a:rPr>
              <a:t>Three Broomsticks </a:t>
            </a:r>
            <a:r>
              <a:rPr lang="en-US" sz="1200" dirty="0" smtClean="0">
                <a:latin typeface="+mj-lt"/>
              </a:rPr>
              <a:t>pub.</a:t>
            </a:r>
            <a:r>
              <a:rPr lang="en-US" sz="1200" baseline="0" dirty="0" smtClean="0">
                <a:latin typeface="+mj-lt"/>
              </a:rPr>
              <a:t> </a:t>
            </a:r>
            <a:r>
              <a:rPr lang="en-US" sz="1200" dirty="0" smtClean="0">
                <a:latin typeface="+mj-lt"/>
              </a:rPr>
              <a:t>The </a:t>
            </a:r>
            <a:r>
              <a:rPr lang="en-US" sz="1200" dirty="0">
                <a:latin typeface="+mj-lt"/>
              </a:rPr>
              <a:t>RSO already applied for and received $500 in SFB funding for the catering, so they contact the vendor to ask if they accept Mason purchase orders as a form of payment. They do! After working out the final menu, the RSO fills out the PO Request Form and e-mails it to </a:t>
            </a:r>
            <a:r>
              <a:rPr lang="en-US" sz="1200" dirty="0">
                <a:latin typeface="+mj-lt"/>
                <a:hlinkClick r:id="rId3"/>
              </a:rPr>
              <a:t>sibudget@gmu.edu</a:t>
            </a:r>
            <a:r>
              <a:rPr lang="en-US" sz="1200" dirty="0">
                <a:latin typeface="+mj-lt"/>
              </a:rPr>
              <a:t>. Within 3 business days, the Mason Ravenclaws receive the PO and forward it to The Three Broomsticks, who after catering the event sends an invoice to Accounts Payable to receive payment in net 30 days.</a:t>
            </a:r>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11</a:t>
            </a:fld>
            <a:endParaRPr lang="en-US" dirty="0"/>
          </a:p>
        </p:txBody>
      </p:sp>
    </p:spTree>
    <p:extLst>
      <p:ext uri="{BB962C8B-B14F-4D97-AF65-F5344CB8AC3E}">
        <p14:creationId xmlns:p14="http://schemas.microsoft.com/office/powerpoint/2010/main" val="4128482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001">
              <a:defRPr/>
            </a:pPr>
            <a:r>
              <a:rPr lang="en-US" sz="1200" dirty="0">
                <a:latin typeface="+mj-lt"/>
                <a:cs typeface="Times New Roman" panose="02020603050405020304" pitchFamily="18" charset="0"/>
              </a:rPr>
              <a:t>If a vendor does not accept a Mason purchase order or your RSO does not have enough time prior to your event to request one from Student Involvement, then one of your RSO members will need to pay out-of-pocket for the expense and seek reimbursement afterwards. Please note that reimbursements may only be issued to Mason faculty, staff, or students; they must include original receipts (no copies allowed); and, they must be submitted to the front desk of Student Involvement </a:t>
            </a:r>
            <a:r>
              <a:rPr lang="en-US" sz="1200" i="1" dirty="0">
                <a:latin typeface="+mj-lt"/>
                <a:cs typeface="Times New Roman" panose="02020603050405020304" pitchFamily="18" charset="0"/>
              </a:rPr>
              <a:t>within forty-five days of the purchase date</a:t>
            </a:r>
            <a:r>
              <a:rPr lang="en-US" sz="1200" dirty="0">
                <a:latin typeface="+mj-lt"/>
                <a:cs typeface="Times New Roman" panose="02020603050405020304" pitchFamily="18" charset="0"/>
              </a:rPr>
              <a:t>. Since Virginia sales tax is not a reimbursable expense, please have the payee e-mail sibudget@gmu.edu to obtain a copy of the University’s tax-exempt certificate, which should be printed out and provided to the cashier upon </a:t>
            </a:r>
            <a:r>
              <a:rPr lang="en-US" sz="1200" dirty="0" smtClean="0">
                <a:latin typeface="+mj-lt"/>
                <a:cs typeface="Times New Roman" panose="02020603050405020304" pitchFamily="18" charset="0"/>
              </a:rPr>
              <a:t>checkout.</a:t>
            </a:r>
            <a:endParaRPr lang="en-US" sz="1200" dirty="0">
              <a:latin typeface="+mj-lt"/>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12</a:t>
            </a:fld>
            <a:endParaRPr lang="en-US" dirty="0"/>
          </a:p>
        </p:txBody>
      </p:sp>
    </p:spTree>
    <p:extLst>
      <p:ext uri="{BB962C8B-B14F-4D97-AF65-F5344CB8AC3E}">
        <p14:creationId xmlns:p14="http://schemas.microsoft.com/office/powerpoint/2010/main" val="2412737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001">
              <a:defRPr/>
            </a:pPr>
            <a:r>
              <a:rPr lang="en-US" sz="1200" b="1" u="sng" dirty="0" smtClean="0">
                <a:latin typeface="+mj-lt"/>
              </a:rPr>
              <a:t>EXAMPLE</a:t>
            </a:r>
            <a:r>
              <a:rPr lang="en-US" sz="1200" dirty="0">
                <a:latin typeface="+mj-lt"/>
              </a:rPr>
              <a:t>: </a:t>
            </a:r>
            <a:r>
              <a:rPr lang="en-US" sz="1200" dirty="0" smtClean="0">
                <a:latin typeface="+mj-lt"/>
              </a:rPr>
              <a:t>For the </a:t>
            </a:r>
            <a:r>
              <a:rPr lang="en-US" sz="1200" dirty="0" err="1" smtClean="0">
                <a:latin typeface="+mj-lt"/>
              </a:rPr>
              <a:t>Triwizard</a:t>
            </a:r>
            <a:r>
              <a:rPr lang="en-US" sz="1200" baseline="0" dirty="0" smtClean="0">
                <a:latin typeface="+mj-lt"/>
              </a:rPr>
              <a:t> Tournament, t</a:t>
            </a:r>
            <a:r>
              <a:rPr lang="en-US" sz="1200" dirty="0" smtClean="0">
                <a:latin typeface="+mj-lt"/>
              </a:rPr>
              <a:t>he </a:t>
            </a:r>
            <a:r>
              <a:rPr lang="en-US" sz="1200" dirty="0">
                <a:latin typeface="+mj-lt"/>
              </a:rPr>
              <a:t>Mason Ravenclaws need to purchase a Goblet of </a:t>
            </a:r>
            <a:r>
              <a:rPr lang="en-US" sz="1200" dirty="0" smtClean="0">
                <a:latin typeface="+mj-lt"/>
              </a:rPr>
              <a:t>Fire; </a:t>
            </a:r>
            <a:r>
              <a:rPr lang="en-US" sz="1200" dirty="0">
                <a:latin typeface="+mj-lt"/>
              </a:rPr>
              <a:t>however, the vendor who sells this magical object doesn’t accept purchase orders. Luna Lovegood, therefore, has decided to pay for the goblet out-of-pocket and seek reimbursement afterwards. Before she travels to Wiseacre’s Wizarding Equipment in Diagon Alley to purchase the item, she e-mails sibudget@gmu.edu to obtain a copy of the school’s tax-exempt certificate, which she will show the cashier upon check-out. </a:t>
            </a:r>
            <a:r>
              <a:rPr lang="en-US" sz="1200" kern="1200" dirty="0" smtClean="0">
                <a:solidFill>
                  <a:schemeClr val="tx1"/>
                </a:solidFill>
                <a:effectLst/>
                <a:latin typeface="+mn-lt"/>
                <a:ea typeface="ＭＳ Ｐゴシック" charset="0"/>
                <a:cs typeface="ＭＳ Ｐゴシック" charset="0"/>
              </a:rPr>
              <a:t>After she has purchased the goblet, she fills out the RSO Payment Request Form and submits it along with the original itemized receipt, which clearly shows how she paid for the goblet. </a:t>
            </a:r>
            <a:r>
              <a:rPr lang="en-US" sz="1200" dirty="0" smtClean="0">
                <a:latin typeface="+mj-lt"/>
              </a:rPr>
              <a:t>Within </a:t>
            </a:r>
            <a:r>
              <a:rPr lang="en-US" sz="1200" dirty="0">
                <a:latin typeface="+mj-lt"/>
              </a:rPr>
              <a:t>a month of when she submitted her reimbursement request, she receives a check from the school for the money owed to her.</a:t>
            </a:r>
            <a:endParaRPr lang="en-US" sz="1200" dirty="0">
              <a:latin typeface="+mj-lt"/>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13</a:t>
            </a:fld>
            <a:endParaRPr lang="en-US" dirty="0"/>
          </a:p>
        </p:txBody>
      </p:sp>
    </p:spTree>
    <p:extLst>
      <p:ext uri="{BB962C8B-B14F-4D97-AF65-F5344CB8AC3E}">
        <p14:creationId xmlns:p14="http://schemas.microsoft.com/office/powerpoint/2010/main" val="4120819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smtClean="0"/>
              <a:t>The University has awarded contracts to certain vendors for the purchase of t-shirt screen-printing, embroidery, promotional items, &amp; printing. </a:t>
            </a:r>
            <a:r>
              <a:rPr lang="en-US" dirty="0" smtClean="0"/>
              <a:t>Regardless of the spending method (i.e., purchase order or reimbursement) used, we are required to order these types of items through a University-approved vendor. </a:t>
            </a:r>
            <a:r>
              <a:rPr lang="en-US" sz="1200" baseline="0" dirty="0" smtClean="0">
                <a:solidFill>
                  <a:schemeClr val="tx1"/>
                </a:solidFill>
                <a:latin typeface="Times New Roman" panose="02020603050405020304" pitchFamily="18" charset="0"/>
                <a:cs typeface="Times New Roman" panose="02020603050405020304" pitchFamily="18" charset="0"/>
              </a:rPr>
              <a:t>In other words, purchase orders or reimbursement requests for these types of expenses will be denied if they are not ordered or purchased from one of the University’s approved vendors. The list of approved vendors can be found on our online RSO Self-Service Center.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solidFill>
                <a:schemeClr val="tx1"/>
              </a:solidFill>
              <a:latin typeface="Times New Roman" panose="02020603050405020304" pitchFamily="18" charset="0"/>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ea typeface="ＭＳ Ｐゴシック" charset="0"/>
                <a:cs typeface="Times New Roman" panose="02020603050405020304" pitchFamily="18" charset="0"/>
              </a:rPr>
              <a:t>All items, which have the Mason trademark on them, must be purchased from a University-approved logo vendor. A complete list of approved vendors can be found at trademarks.gmu.edu. Please note that if your RSO plans to sell t-shirts or promotional items with a Mason trademark, the vendor will add an additional 20% royalty fee to the cost of your order.  If, however, your RSO is simply providing these items to its members, then please let the vendor know so that you are not charged this additional fee.</a:t>
            </a:r>
          </a:p>
          <a:p>
            <a:endParaRPr lang="en-US" sz="1200" kern="1200" dirty="0" smtClean="0">
              <a:solidFill>
                <a:schemeClr val="tx1"/>
              </a:solidFill>
              <a:effectLst/>
              <a:latin typeface="Times New Roman" panose="02020603050405020304" pitchFamily="18" charset="0"/>
              <a:ea typeface="ＭＳ Ｐゴシック" charset="0"/>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ea typeface="ＭＳ Ｐゴシック" charset="0"/>
                <a:cs typeface="Times New Roman" panose="02020603050405020304" pitchFamily="18" charset="0"/>
              </a:rPr>
              <a:t>To use an off-campus caterer, you must select one of the vendors on the University’s approved caterers list, located at shopmason.gmu.edu/approved-caterers-list/. The vendors on</a:t>
            </a:r>
            <a:r>
              <a:rPr lang="en-US" sz="1200" kern="1200" baseline="0" dirty="0" smtClean="0">
                <a:solidFill>
                  <a:schemeClr val="tx1"/>
                </a:solidFill>
                <a:effectLst/>
                <a:latin typeface="Times New Roman" panose="02020603050405020304" pitchFamily="18" charset="0"/>
                <a:ea typeface="ＭＳ Ｐゴシック" charset="0"/>
                <a:cs typeface="Times New Roman" panose="02020603050405020304" pitchFamily="18" charset="0"/>
              </a:rPr>
              <a:t> this list have met certain insurance requirements and health &amp; safety standards.</a:t>
            </a:r>
            <a:endParaRPr lang="en-US" sz="1200" dirty="0" smtClean="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14</a:t>
            </a:fld>
            <a:endParaRPr lang="en-US" dirty="0"/>
          </a:p>
        </p:txBody>
      </p:sp>
    </p:spTree>
    <p:extLst>
      <p:ext uri="{BB962C8B-B14F-4D97-AF65-F5344CB8AC3E}">
        <p14:creationId xmlns:p14="http://schemas.microsoft.com/office/powerpoint/2010/main" val="921998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01">
              <a:defRPr/>
            </a:pPr>
            <a:r>
              <a:rPr lang="en-US" sz="1200" dirty="0">
                <a:latin typeface="+mj-lt"/>
                <a:cs typeface="Times New Roman" panose="02020603050405020304" pitchFamily="18" charset="0"/>
              </a:rPr>
              <a:t>Often when collaborating on events, your RSO may find that it needs to provide funding towards or share the cost of an expense with another RSO or Mason office. When this occurs, your RSO should e-mail a journal voucher, or JV, request to sibudget@gmu.edu. A JV transfer is simply an internal movement of money between University accounts</a:t>
            </a:r>
            <a:r>
              <a:rPr lang="en-US" sz="1200" dirty="0" smtClean="0">
                <a:latin typeface="+mj-lt"/>
                <a:cs typeface="Times New Roman" panose="02020603050405020304" pitchFamily="18" charset="0"/>
              </a:rPr>
              <a:t>.</a:t>
            </a:r>
            <a:endParaRPr lang="en-US" sz="1200" dirty="0">
              <a:latin typeface="+mj-lt"/>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15</a:t>
            </a:fld>
            <a:endParaRPr lang="en-US" dirty="0"/>
          </a:p>
        </p:txBody>
      </p:sp>
    </p:spTree>
    <p:extLst>
      <p:ext uri="{BB962C8B-B14F-4D97-AF65-F5344CB8AC3E}">
        <p14:creationId xmlns:p14="http://schemas.microsoft.com/office/powerpoint/2010/main" val="2841049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01">
              <a:defRPr/>
            </a:pPr>
            <a:r>
              <a:rPr lang="en-US" sz="1200" b="1" u="sng" dirty="0" smtClean="0">
                <a:solidFill>
                  <a:schemeClr val="tx1"/>
                </a:solidFill>
                <a:latin typeface="+mj-lt"/>
              </a:rPr>
              <a:t>EXAMPLE</a:t>
            </a:r>
            <a:r>
              <a:rPr lang="en-US" sz="1200" dirty="0" smtClean="0">
                <a:solidFill>
                  <a:schemeClr val="tx1"/>
                </a:solidFill>
                <a:latin typeface="+mj-lt"/>
              </a:rPr>
              <a:t>: The</a:t>
            </a:r>
            <a:r>
              <a:rPr lang="en-US" sz="1200" baseline="0" dirty="0" smtClean="0">
                <a:solidFill>
                  <a:schemeClr val="tx1"/>
                </a:solidFill>
                <a:latin typeface="+mj-lt"/>
              </a:rPr>
              <a:t> Ravenclaws </a:t>
            </a:r>
            <a:r>
              <a:rPr lang="en-US" sz="1200" dirty="0" smtClean="0">
                <a:latin typeface="+mj-lt"/>
              </a:rPr>
              <a:t>are co-sponsoring an end-of-the-year</a:t>
            </a:r>
            <a:r>
              <a:rPr lang="en-US" sz="1200" baseline="0" dirty="0" smtClean="0">
                <a:latin typeface="+mj-lt"/>
              </a:rPr>
              <a:t> celebration</a:t>
            </a:r>
            <a:r>
              <a:rPr lang="en-US" sz="1200" dirty="0" smtClean="0">
                <a:latin typeface="+mj-lt"/>
              </a:rPr>
              <a:t> with the Gryffindor</a:t>
            </a:r>
            <a:r>
              <a:rPr lang="en-US" sz="1200" baseline="0" dirty="0" smtClean="0">
                <a:latin typeface="+mj-lt"/>
              </a:rPr>
              <a:t> House</a:t>
            </a:r>
            <a:r>
              <a:rPr lang="en-US" sz="1200" dirty="0" smtClean="0">
                <a:latin typeface="+mj-lt"/>
              </a:rPr>
              <a:t>. Although the Ravenclaws</a:t>
            </a:r>
            <a:r>
              <a:rPr lang="en-US" sz="1200" baseline="0" dirty="0" smtClean="0">
                <a:latin typeface="+mj-lt"/>
              </a:rPr>
              <a:t> are </a:t>
            </a:r>
            <a:r>
              <a:rPr lang="en-US" sz="1200" dirty="0" smtClean="0">
                <a:latin typeface="+mj-lt"/>
              </a:rPr>
              <a:t>organizing the event and, therefore, are responsible for arranging payment for the various expenses, the Gryffindors</a:t>
            </a:r>
            <a:r>
              <a:rPr lang="en-US" sz="1200" baseline="0" dirty="0" smtClean="0">
                <a:latin typeface="+mj-lt"/>
              </a:rPr>
              <a:t> </a:t>
            </a:r>
            <a:r>
              <a:rPr lang="en-US" sz="1200" dirty="0" smtClean="0">
                <a:latin typeface="+mj-lt"/>
              </a:rPr>
              <a:t>would like to share the cost of the event and have decided to contribute $200 from its self-generated</a:t>
            </a:r>
            <a:r>
              <a:rPr lang="en-US" sz="1200" baseline="0" dirty="0" smtClean="0">
                <a:latin typeface="+mj-lt"/>
              </a:rPr>
              <a:t> revenue</a:t>
            </a:r>
            <a:r>
              <a:rPr lang="en-US" sz="1200" dirty="0" smtClean="0">
                <a:latin typeface="+mj-lt"/>
              </a:rPr>
              <a:t> to the Ravenclaws. To do so, the Gryffindor House should submit a JV transfer request.</a:t>
            </a:r>
            <a:endParaRPr lang="en-US" sz="1200" dirty="0">
              <a:latin typeface="+mj-lt"/>
            </a:endParaRPr>
          </a:p>
          <a:p>
            <a:pPr defTabSz="914001">
              <a:defRPr/>
            </a:pPr>
            <a:endParaRPr lang="en-US" sz="1200" dirty="0">
              <a:latin typeface="+mj-lt"/>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16</a:t>
            </a:fld>
            <a:endParaRPr lang="en-US" dirty="0"/>
          </a:p>
        </p:txBody>
      </p:sp>
    </p:spTree>
    <p:extLst>
      <p:ext uri="{BB962C8B-B14F-4D97-AF65-F5344CB8AC3E}">
        <p14:creationId xmlns:p14="http://schemas.microsoft.com/office/powerpoint/2010/main" val="2873841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18</a:t>
            </a:fld>
            <a:endParaRPr lang="en-US" dirty="0"/>
          </a:p>
        </p:txBody>
      </p:sp>
    </p:spTree>
    <p:extLst>
      <p:ext uri="{BB962C8B-B14F-4D97-AF65-F5344CB8AC3E}">
        <p14:creationId xmlns:p14="http://schemas.microsoft.com/office/powerpoint/2010/main" val="809824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2</a:t>
            </a:fld>
            <a:endParaRPr lang="en-US" dirty="0"/>
          </a:p>
        </p:txBody>
      </p:sp>
    </p:spTree>
    <p:extLst>
      <p:ext uri="{BB962C8B-B14F-4D97-AF65-F5344CB8AC3E}">
        <p14:creationId xmlns:p14="http://schemas.microsoft.com/office/powerpoint/2010/main" val="4096880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3</a:t>
            </a:fld>
            <a:endParaRPr lang="en-US" dirty="0"/>
          </a:p>
        </p:txBody>
      </p:sp>
    </p:spTree>
    <p:extLst>
      <p:ext uri="{BB962C8B-B14F-4D97-AF65-F5344CB8AC3E}">
        <p14:creationId xmlns:p14="http://schemas.microsoft.com/office/powerpoint/2010/main" val="3216107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will your RSO pay for its activities?</a:t>
            </a:r>
            <a:endParaRPr lang="en-US" dirty="0"/>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4</a:t>
            </a:fld>
            <a:endParaRPr lang="en-US" dirty="0"/>
          </a:p>
        </p:txBody>
      </p:sp>
    </p:spTree>
    <p:extLst>
      <p:ext uri="{BB962C8B-B14F-4D97-AF65-F5344CB8AC3E}">
        <p14:creationId xmlns:p14="http://schemas.microsoft.com/office/powerpoint/2010/main" val="2433842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01">
              <a:defRPr/>
            </a:pPr>
            <a:r>
              <a:rPr lang="en-US" sz="1200" dirty="0">
                <a:latin typeface="+mj-lt"/>
                <a:cs typeface="Times New Roman" panose="02020603050405020304" pitchFamily="18" charset="0"/>
              </a:rPr>
              <a:t>Let’s begin with a common misconception. Some students mistakenly believe that completing the process to become an RSO automatically gives them money to pay for their activities. Unfortunately, this is not the case. RSO budgets start out with a zero balance. Unless your RSO raised money the previous fiscal year and deposited that money into its account at the Cashier’s office, your RSO account is empty. </a:t>
            </a:r>
          </a:p>
          <a:p>
            <a:endParaRPr lang="en-US" dirty="0"/>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5</a:t>
            </a:fld>
            <a:endParaRPr lang="en-US" dirty="0"/>
          </a:p>
        </p:txBody>
      </p:sp>
    </p:spTree>
    <p:extLst>
      <p:ext uri="{BB962C8B-B14F-4D97-AF65-F5344CB8AC3E}">
        <p14:creationId xmlns:p14="http://schemas.microsoft.com/office/powerpoint/2010/main" val="1594895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14001">
              <a:defRPr/>
            </a:pPr>
            <a:r>
              <a:rPr lang="en-US" sz="1200" dirty="0">
                <a:latin typeface="Calibri" panose="020F0502020204030204" pitchFamily="34" charset="0"/>
                <a:cs typeface="Calibri" panose="020F0502020204030204" pitchFamily="34" charset="0"/>
              </a:rPr>
              <a:t>However, there are two ways to obtain funding for your RSO activities. The first is to raise the money and deposit it into your RSO account as self-generated revenue, or SGR. There are various ways that your RSO may obtain SGR, including: collecting dues from its members, charging admission to its events, seeking out donations and sponsorships from on or off-campus vendors, winning campus competitions, and fundraising. Because SGR should be deposited into your Mason-assigned account, the money must be spent in adherence with Mason policies and procedures</a:t>
            </a:r>
            <a:r>
              <a:rPr lang="en-US" sz="1200" dirty="0" smtClean="0">
                <a:latin typeface="Calibri" panose="020F0502020204030204" pitchFamily="34" charset="0"/>
                <a:cs typeface="Calibri" panose="020F0502020204030204" pitchFamily="34" charset="0"/>
              </a:rPr>
              <a:t>. This means:</a:t>
            </a:r>
            <a:r>
              <a:rPr lang="en-US" sz="1200" baseline="0" dirty="0" smtClean="0">
                <a:latin typeface="Calibri" panose="020F0502020204030204" pitchFamily="34" charset="0"/>
                <a:cs typeface="Calibri" panose="020F0502020204030204" pitchFamily="34" charset="0"/>
              </a:rPr>
              <a:t> (1) </a:t>
            </a:r>
            <a:r>
              <a:rPr lang="en-US" sz="1200" baseline="0" dirty="0" smtClean="0">
                <a:solidFill>
                  <a:schemeClr val="tx1"/>
                </a:solidFill>
                <a:latin typeface="Times New Roman" panose="02020603050405020304" pitchFamily="18" charset="0"/>
                <a:cs typeface="Times New Roman" panose="02020603050405020304" pitchFamily="18" charset="0"/>
              </a:rPr>
              <a:t>a</a:t>
            </a:r>
            <a:r>
              <a:rPr lang="en-US" sz="1200" dirty="0" smtClean="0">
                <a:solidFill>
                  <a:schemeClr val="tx1"/>
                </a:solidFill>
                <a:latin typeface="Times New Roman" panose="02020603050405020304" pitchFamily="18" charset="0"/>
                <a:cs typeface="Times New Roman" panose="02020603050405020304" pitchFamily="18" charset="0"/>
              </a:rPr>
              <a:t>ll SGR must be deposited into your Mason-assigned RSO account (no off-campus or personal bank accounts should be used) with the exception of RSOs who have a national affiliate that requires an off-campus account for tax purposes. (2) RSOs may not use PayPal</a:t>
            </a:r>
            <a:r>
              <a:rPr lang="en-US" sz="1200" baseline="0" dirty="0" smtClean="0">
                <a:solidFill>
                  <a:schemeClr val="tx1"/>
                </a:solidFill>
                <a:latin typeface="Times New Roman" panose="02020603050405020304" pitchFamily="18" charset="0"/>
                <a:cs typeface="Times New Roman" panose="02020603050405020304" pitchFamily="18" charset="0"/>
              </a:rPr>
              <a:t> and </a:t>
            </a:r>
            <a:r>
              <a:rPr lang="en-US" sz="1200" baseline="0" dirty="0" err="1" smtClean="0">
                <a:solidFill>
                  <a:schemeClr val="tx1"/>
                </a:solidFill>
                <a:latin typeface="Times New Roman" panose="02020603050405020304" pitchFamily="18" charset="0"/>
                <a:cs typeface="Times New Roman" panose="02020603050405020304" pitchFamily="18" charset="0"/>
              </a:rPr>
              <a:t>Venmo</a:t>
            </a:r>
            <a:r>
              <a:rPr lang="en-US" sz="1200" baseline="0" dirty="0" smtClean="0">
                <a:solidFill>
                  <a:schemeClr val="tx1"/>
                </a:solidFill>
                <a:latin typeface="Times New Roman" panose="02020603050405020304" pitchFamily="18" charset="0"/>
                <a:cs typeface="Times New Roman" panose="02020603050405020304" pitchFamily="18" charset="0"/>
              </a:rPr>
              <a:t> (</a:t>
            </a:r>
            <a:r>
              <a:rPr lang="en-US" sz="1200" dirty="0" smtClean="0">
                <a:solidFill>
                  <a:schemeClr val="tx1"/>
                </a:solidFill>
                <a:latin typeface="Times New Roman" panose="02020603050405020304" pitchFamily="18" charset="0"/>
                <a:cs typeface="Times New Roman" panose="02020603050405020304" pitchFamily="18" charset="0"/>
              </a:rPr>
              <a:t>or any third party processors) to collect money. Only cash</a:t>
            </a:r>
            <a:r>
              <a:rPr lang="en-US" sz="1200" baseline="0" dirty="0" smtClean="0">
                <a:solidFill>
                  <a:schemeClr val="tx1"/>
                </a:solidFill>
                <a:latin typeface="Times New Roman" panose="02020603050405020304" pitchFamily="18" charset="0"/>
                <a:cs typeface="Times New Roman" panose="02020603050405020304" pitchFamily="18" charset="0"/>
              </a:rPr>
              <a:t> and checks are accepted. Instructions on how to make a deposit into your RSO account as well as the University’s cash-handling process can be found online via the RSO Self-Service Center.</a:t>
            </a:r>
            <a:endParaRPr lang="en-US" sz="1200" dirty="0">
              <a:latin typeface="Calibri" panose="020F0502020204030204" pitchFamily="34" charset="0"/>
              <a:cs typeface="Calibri" panose="020F0502020204030204" pitchFamily="34" charset="0"/>
            </a:endParaRPr>
          </a:p>
          <a:p>
            <a:pPr defTabSz="914001">
              <a:defRPr/>
            </a:pPr>
            <a:endParaRPr lang="en-US" sz="120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Calibri" panose="020F0502020204030204" pitchFamily="34" charset="0"/>
                <a:cs typeface="Calibri" panose="020F0502020204030204" pitchFamily="34" charset="0"/>
              </a:rPr>
              <a:t>The second way to obtain funding for your RSO activities is to apply for it from the Student Funding Board, or SFB. </a:t>
            </a:r>
            <a:r>
              <a:rPr lang="en-US" sz="1200" baseline="0" dirty="0" smtClean="0">
                <a:solidFill>
                  <a:schemeClr val="tx1"/>
                </a:solidFill>
                <a:latin typeface="Times New Roman" panose="02020603050405020304" pitchFamily="18" charset="0"/>
                <a:cs typeface="Times New Roman" panose="02020603050405020304" pitchFamily="18" charset="0"/>
              </a:rPr>
              <a:t>Your RSO’s tier level determines the amount of SFB funding that it can apply for </a:t>
            </a:r>
            <a:r>
              <a:rPr lang="en-US" sz="1200" dirty="0" smtClean="0">
                <a:solidFill>
                  <a:schemeClr val="tx1"/>
                </a:solidFill>
                <a:latin typeface="Times New Roman" panose="02020603050405020304" pitchFamily="18" charset="0"/>
                <a:cs typeface="Times New Roman" panose="02020603050405020304" pitchFamily="18" charset="0"/>
              </a:rPr>
              <a:t>during the academic year. </a:t>
            </a:r>
            <a:r>
              <a:rPr lang="en-US" sz="1200" dirty="0" smtClean="0">
                <a:latin typeface="Calibri" panose="020F0502020204030204" pitchFamily="34" charset="0"/>
                <a:cs typeface="Calibri" panose="020F0502020204030204" pitchFamily="34" charset="0"/>
              </a:rPr>
              <a:t>To </a:t>
            </a:r>
            <a:r>
              <a:rPr lang="en-US" sz="1200" dirty="0">
                <a:latin typeface="Calibri" panose="020F0502020204030204" pitchFamily="34" charset="0"/>
                <a:cs typeface="Calibri" panose="020F0502020204030204" pitchFamily="34" charset="0"/>
              </a:rPr>
              <a:t>apply for SFB money, an RSO must be in good standing. This means that your RSO president and treasurer have completed all of the required trainings; and your RSO has no current debt with Student Involvement or any campus partners or off-campus vendors. </a:t>
            </a:r>
            <a:r>
              <a:rPr lang="en-US" sz="1200" dirty="0" smtClean="0">
                <a:latin typeface="Calibri" panose="020F0502020204030204" pitchFamily="34" charset="0"/>
                <a:cs typeface="Calibri" panose="020F0502020204030204" pitchFamily="34" charset="0"/>
              </a:rPr>
              <a:t>Because </a:t>
            </a:r>
            <a:r>
              <a:rPr lang="en-US" sz="1200" dirty="0">
                <a:latin typeface="Calibri" panose="020F0502020204030204" pitchFamily="34" charset="0"/>
                <a:cs typeface="Calibri" panose="020F0502020204030204" pitchFamily="34" charset="0"/>
              </a:rPr>
              <a:t>SFB allocations are funded by the student activity fee, the money must be spent not only in adherence to Mason’s policies and procedures but also according to the policies set by the Student Funding Board</a:t>
            </a:r>
            <a:r>
              <a:rPr lang="en-US" sz="1200" dirty="0" smtClean="0">
                <a:latin typeface="Calibri" panose="020F0502020204030204" pitchFamily="34" charset="0"/>
                <a:cs typeface="Calibri" panose="020F0502020204030204" pitchFamily="34" charset="0"/>
              </a:rPr>
              <a:t>. </a:t>
            </a:r>
            <a:r>
              <a:rPr lang="en-US" sz="1200" dirty="0" smtClean="0">
                <a:solidFill>
                  <a:schemeClr val="tx1"/>
                </a:solidFill>
                <a:latin typeface="Times New Roman" panose="02020603050405020304" pitchFamily="18" charset="0"/>
                <a:cs typeface="Times New Roman" panose="02020603050405020304" pitchFamily="18" charset="0"/>
              </a:rPr>
              <a:t>Please</a:t>
            </a:r>
            <a:r>
              <a:rPr lang="en-US" sz="1200" baseline="0" dirty="0" smtClean="0">
                <a:solidFill>
                  <a:schemeClr val="tx1"/>
                </a:solidFill>
                <a:latin typeface="Times New Roman" panose="02020603050405020304" pitchFamily="18" charset="0"/>
                <a:cs typeface="Times New Roman" panose="02020603050405020304" pitchFamily="18" charset="0"/>
              </a:rPr>
              <a:t> refer to the SFB webpage (si.gmu.edu/</a:t>
            </a:r>
            <a:r>
              <a:rPr lang="en-US" sz="1200" baseline="0" dirty="0" err="1" smtClean="0">
                <a:solidFill>
                  <a:schemeClr val="tx1"/>
                </a:solidFill>
                <a:latin typeface="Times New Roman" panose="02020603050405020304" pitchFamily="18" charset="0"/>
                <a:cs typeface="Times New Roman" panose="02020603050405020304" pitchFamily="18" charset="0"/>
              </a:rPr>
              <a:t>sfb</a:t>
            </a:r>
            <a:r>
              <a:rPr lang="en-US" sz="1200" baseline="0" dirty="0" smtClean="0">
                <a:solidFill>
                  <a:schemeClr val="tx1"/>
                </a:solidFill>
                <a:latin typeface="Times New Roman" panose="02020603050405020304" pitchFamily="18" charset="0"/>
                <a:cs typeface="Times New Roman" panose="02020603050405020304" pitchFamily="18" charset="0"/>
              </a:rPr>
              <a:t>) for more information on tier amounts, collaborative funding, travel funding limits, and instructions on the SFB application process and its deadlines.</a:t>
            </a:r>
          </a:p>
          <a:p>
            <a:endParaRPr lang="en-US" sz="1200" dirty="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Analogy: paying your tuition by getting a job and using your wages = SGR / applying for scholarships and grants = SFB</a:t>
            </a:r>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6</a:t>
            </a:fld>
            <a:endParaRPr lang="en-US" dirty="0"/>
          </a:p>
        </p:txBody>
      </p:sp>
    </p:spTree>
    <p:extLst>
      <p:ext uri="{BB962C8B-B14F-4D97-AF65-F5344CB8AC3E}">
        <p14:creationId xmlns:p14="http://schemas.microsoft.com/office/powerpoint/2010/main" val="2181283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01">
              <a:defRPr/>
            </a:pPr>
            <a:r>
              <a:rPr lang="en-US" sz="1200" dirty="0">
                <a:solidFill>
                  <a:schemeClr val="bg1"/>
                </a:solidFill>
                <a:latin typeface="+mj-lt"/>
                <a:cs typeface="Times New Roman" panose="02020603050405020304" pitchFamily="18" charset="0"/>
              </a:rPr>
              <a:t>Now that we have reviewed the two funding sources for your RSO activities, let’s discuss how your RSO can spend its money. Please note that the instructions and forms for all of the spending methods that we are about to go over can be found online via the RSO Self-Service Center.</a:t>
            </a:r>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7</a:t>
            </a:fld>
            <a:endParaRPr lang="en-US" dirty="0"/>
          </a:p>
        </p:txBody>
      </p:sp>
    </p:spTree>
    <p:extLst>
      <p:ext uri="{BB962C8B-B14F-4D97-AF65-F5344CB8AC3E}">
        <p14:creationId xmlns:p14="http://schemas.microsoft.com/office/powerpoint/2010/main" val="2510381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01">
              <a:defRPr/>
            </a:pPr>
            <a:r>
              <a:rPr lang="en-US" sz="1200" dirty="0">
                <a:latin typeface="+mn-lt"/>
                <a:cs typeface="Times New Roman" panose="02020603050405020304" pitchFamily="18" charset="0"/>
              </a:rPr>
              <a:t>Let’s begin with some spending basics. First, the president and treasurer of your RSO are the only individuals authorized to </a:t>
            </a:r>
            <a:r>
              <a:rPr lang="en-US" sz="1200" dirty="0" smtClean="0">
                <a:latin typeface="+mn-lt"/>
                <a:cs typeface="Times New Roman" panose="02020603050405020304" pitchFamily="18" charset="0"/>
              </a:rPr>
              <a:t>approve</a:t>
            </a:r>
            <a:r>
              <a:rPr lang="en-US" sz="1200" baseline="0" dirty="0" smtClean="0">
                <a:latin typeface="+mn-lt"/>
                <a:cs typeface="Times New Roman" panose="02020603050405020304" pitchFamily="18" charset="0"/>
              </a:rPr>
              <a:t> spending </a:t>
            </a:r>
            <a:r>
              <a:rPr lang="en-US" sz="1200" dirty="0" smtClean="0">
                <a:latin typeface="+mn-lt"/>
                <a:cs typeface="Times New Roman" panose="02020603050405020304" pitchFamily="18" charset="0"/>
              </a:rPr>
              <a:t>from </a:t>
            </a:r>
            <a:r>
              <a:rPr lang="en-US" sz="1200" dirty="0">
                <a:latin typeface="+mn-lt"/>
                <a:cs typeface="Times New Roman" panose="02020603050405020304" pitchFamily="18" charset="0"/>
              </a:rPr>
              <a:t>your RSO account. One of their signatures is required on all spending requests submitted to Student Involvement. Second, your RSO will be assigned a six-digit organization code (also referred to as the account number) that starts with either “610” or “611” with the last three digits being unique to your RSO. This organization code (or org code for short) will be used by your RSO to spend </a:t>
            </a:r>
            <a:r>
              <a:rPr lang="en-US" sz="1200" i="1" dirty="0">
                <a:latin typeface="+mn-lt"/>
                <a:cs typeface="Times New Roman" panose="02020603050405020304" pitchFamily="18" charset="0"/>
              </a:rPr>
              <a:t>both</a:t>
            </a:r>
            <a:r>
              <a:rPr lang="en-US" sz="1200" dirty="0">
                <a:latin typeface="+mn-lt"/>
                <a:cs typeface="Times New Roman" panose="02020603050405020304" pitchFamily="18" charset="0"/>
              </a:rPr>
              <a:t> its SFB funding and self-generated revenue. Additionally, your RSO will use the same spending methods for both SFB funding and SGR. In other words, there is </a:t>
            </a:r>
            <a:r>
              <a:rPr lang="en-US" sz="1200" i="1" dirty="0">
                <a:latin typeface="+mn-lt"/>
                <a:cs typeface="Times New Roman" panose="02020603050405020304" pitchFamily="18" charset="0"/>
              </a:rPr>
              <a:t>no</a:t>
            </a:r>
            <a:r>
              <a:rPr lang="en-US" sz="1200" dirty="0">
                <a:latin typeface="+mn-lt"/>
                <a:cs typeface="Times New Roman" panose="02020603050405020304" pitchFamily="18" charset="0"/>
              </a:rPr>
              <a:t> difference in how your RSO will spend these two funding sources. You just need to make sure you have secured the funding (either SFB or SGR) prior to committing to or paying for an expense.</a:t>
            </a:r>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8</a:t>
            </a:fld>
            <a:endParaRPr lang="en-US" dirty="0"/>
          </a:p>
        </p:txBody>
      </p:sp>
    </p:spTree>
    <p:extLst>
      <p:ext uri="{BB962C8B-B14F-4D97-AF65-F5344CB8AC3E}">
        <p14:creationId xmlns:p14="http://schemas.microsoft.com/office/powerpoint/2010/main" val="3581692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821"/>
            <a:r>
              <a:rPr lang="en-US" sz="1200" dirty="0">
                <a:latin typeface="+mn-lt"/>
                <a:cs typeface="Times New Roman" panose="02020603050405020304" pitchFamily="18" charset="0"/>
              </a:rPr>
              <a:t>The first spending method that we will discuss is on-campus charging. Your RSO may provide its organization code to </a:t>
            </a:r>
            <a:r>
              <a:rPr lang="en-US" sz="1200" i="1" dirty="0">
                <a:latin typeface="+mn-lt"/>
                <a:cs typeface="Times New Roman" panose="02020603050405020304" pitchFamily="18" charset="0"/>
              </a:rPr>
              <a:t>certain</a:t>
            </a:r>
            <a:r>
              <a:rPr lang="en-US" sz="1200" dirty="0">
                <a:latin typeface="+mn-lt"/>
                <a:cs typeface="Times New Roman" panose="02020603050405020304" pitchFamily="18" charset="0"/>
              </a:rPr>
              <a:t> on-campus offices to “charge” goods and services directly to its budget. These offices include: Parking Services, Event Services, Print Services, Mason Catering, and Police Services. By providing these offices with your RSO’s organization code, you are authorizing them to access your RSO account to deduct the final cost of the good or service that they are providing</a:t>
            </a:r>
            <a:r>
              <a:rPr lang="en-US" sz="1200" dirty="0" smtClean="0">
                <a:latin typeface="+mn-lt"/>
                <a:cs typeface="Times New Roman" panose="02020603050405020304" pitchFamily="18" charset="0"/>
              </a:rPr>
              <a:t>.</a:t>
            </a:r>
            <a:endParaRPr lang="en-US" sz="1200" dirty="0">
              <a:latin typeface="+mn-lt"/>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42310910-2610-F946-B908-1B939B60B29B}" type="slidenum">
              <a:rPr lang="en-US" smtClean="0"/>
              <a:pPr>
                <a:defRPr/>
              </a:pPr>
              <a:t>9</a:t>
            </a:fld>
            <a:endParaRPr lang="en-US" dirty="0"/>
          </a:p>
        </p:txBody>
      </p:sp>
    </p:spTree>
    <p:extLst>
      <p:ext uri="{BB962C8B-B14F-4D97-AF65-F5344CB8AC3E}">
        <p14:creationId xmlns:p14="http://schemas.microsoft.com/office/powerpoint/2010/main" val="696953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pic>
        <p:nvPicPr>
          <p:cNvPr id="4" name="Picture 6" descr="Scroll_GrnDuo copy.jpg"/>
          <p:cNvPicPr>
            <a:picLocks noChangeAspect="1"/>
          </p:cNvPicPr>
          <p:nvPr userDrawn="1"/>
        </p:nvPicPr>
        <p:blipFill>
          <a:blip r:embed="rId2" cstate="email">
            <a:extLst>
              <a:ext uri="{28A0092B-C50C-407E-A947-70E740481C1C}">
                <a14:useLocalDpi xmlns:a14="http://schemas.microsoft.com/office/drawing/2010/main" val="0"/>
              </a:ext>
            </a:extLst>
          </a:blip>
          <a:srcRect l="-139" t="8025" r="139" b="24075"/>
          <a:stretch>
            <a:fillRect/>
          </a:stretch>
        </p:blipFill>
        <p:spPr bwMode="auto">
          <a:xfrm>
            <a:off x="0" y="-7938"/>
            <a:ext cx="9144000" cy="4656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10"/>
          <p:cNvSpPr/>
          <p:nvPr userDrawn="1"/>
        </p:nvSpPr>
        <p:spPr>
          <a:xfrm>
            <a:off x="0" y="4038600"/>
            <a:ext cx="9144000" cy="609600"/>
          </a:xfrm>
          <a:prstGeom prst="rect">
            <a:avLst/>
          </a:prstGeom>
          <a:solidFill>
            <a:srgbClr val="FFBA03">
              <a:alpha val="66000"/>
            </a:srgb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dirty="0"/>
              <a:t> </a:t>
            </a:r>
          </a:p>
        </p:txBody>
      </p:sp>
      <p:pic>
        <p:nvPicPr>
          <p:cNvPr id="6" name="Picture 8" descr="GMUgreengold.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3238" y="5334000"/>
            <a:ext cx="2074862" cy="135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2"/>
          <p:cNvSpPr>
            <a:spLocks noGrp="1"/>
          </p:cNvSpPr>
          <p:nvPr>
            <p:ph type="ctrTitle"/>
          </p:nvPr>
        </p:nvSpPr>
        <p:spPr>
          <a:xfrm>
            <a:off x="228600" y="4114800"/>
            <a:ext cx="7239000" cy="533400"/>
          </a:xfrm>
          <a:prstGeom prst="rect">
            <a:avLst/>
          </a:prstGeo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subTitle" idx="1"/>
          </p:nvPr>
        </p:nvSpPr>
        <p:spPr>
          <a:xfrm>
            <a:off x="228600" y="4706112"/>
            <a:ext cx="69342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Tree>
    <p:extLst>
      <p:ext uri="{BB962C8B-B14F-4D97-AF65-F5344CB8AC3E}">
        <p14:creationId xmlns:p14="http://schemas.microsoft.com/office/powerpoint/2010/main" val="27828429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Chart">
    <p:spTree>
      <p:nvGrpSpPr>
        <p:cNvPr id="1" name=""/>
        <p:cNvGrpSpPr/>
        <p:nvPr/>
      </p:nvGrpSpPr>
      <p:grpSpPr>
        <a:xfrm>
          <a:off x="0" y="0"/>
          <a:ext cx="0" cy="0"/>
          <a:chOff x="0" y="0"/>
          <a:chExt cx="0" cy="0"/>
        </a:xfrm>
      </p:grpSpPr>
      <p:sp>
        <p:nvSpPr>
          <p:cNvPr id="5" name="Chart Placeholder 4"/>
          <p:cNvSpPr>
            <a:spLocks noGrp="1"/>
          </p:cNvSpPr>
          <p:nvPr>
            <p:ph type="chart" sz="quarter" idx="10"/>
          </p:nvPr>
        </p:nvSpPr>
        <p:spPr>
          <a:xfrm>
            <a:off x="685800" y="533400"/>
            <a:ext cx="7620000" cy="5715000"/>
          </a:xfrm>
        </p:spPr>
        <p:txBody>
          <a:bodyPr/>
          <a:lstStyle/>
          <a:p>
            <a:endParaRPr lang="en-US" dirty="0"/>
          </a:p>
        </p:txBody>
      </p:sp>
    </p:spTree>
    <p:extLst>
      <p:ext uri="{BB962C8B-B14F-4D97-AF65-F5344CB8AC3E}">
        <p14:creationId xmlns:p14="http://schemas.microsoft.com/office/powerpoint/2010/main" val="21278108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Divider 1">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6">
              <a:shade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pic>
        <p:nvPicPr>
          <p:cNvPr id="4" name="Picture 7" descr="MasonMRev.png"/>
          <p:cNvPicPr>
            <a:picLocks noChangeAspect="1"/>
          </p:cNvPicPr>
          <p:nvPr userDrawn="1"/>
        </p:nvPicPr>
        <p:blipFill>
          <a:blip r:embed="rId2">
            <a:alphaModFix amt="41000"/>
            <a:extLst>
              <a:ext uri="{28A0092B-C50C-407E-A947-70E740481C1C}">
                <a14:useLocalDpi xmlns:a14="http://schemas.microsoft.com/office/drawing/2010/main" val="0"/>
              </a:ext>
            </a:extLst>
          </a:blip>
          <a:srcRect l="19559" t="20023" r="-497" b="5925"/>
          <a:stretch>
            <a:fillRect/>
          </a:stretch>
        </p:blipFill>
        <p:spPr bwMode="auto">
          <a:xfrm>
            <a:off x="0" y="0"/>
            <a:ext cx="9994900" cy="6858000"/>
          </a:xfrm>
          <a:prstGeom prst="rect">
            <a:avLst/>
          </a:prstGeom>
          <a:noFill/>
          <a:ln>
            <a:noFill/>
          </a:ln>
          <a:extLst>
            <a:ext uri="{909E8E84-426E-40dd-AFC4-6F175D3DCCD1}">
              <a14:hiddenFill xmlns:a14="http://schemas.microsoft.com/office/drawing/2010/main" xmlns="">
                <a:solidFill>
                  <a:srgbClr val="FFFFFF">
                    <a:alpha val="41176"/>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itle 13"/>
          <p:cNvSpPr>
            <a:spLocks noGrp="1"/>
          </p:cNvSpPr>
          <p:nvPr>
            <p:ph type="ctrTitle"/>
          </p:nvPr>
        </p:nvSpPr>
        <p:spPr>
          <a:xfrm>
            <a:off x="228600" y="533400"/>
            <a:ext cx="7239000" cy="533400"/>
          </a:xfrm>
          <a:prstGeom prst="rect">
            <a:avLst/>
          </a:prstGeo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Tree>
    <p:extLst>
      <p:ext uri="{BB962C8B-B14F-4D97-AF65-F5344CB8AC3E}">
        <p14:creationId xmlns:p14="http://schemas.microsoft.com/office/powerpoint/2010/main" val="61880072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_Section Divider 1">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1A6613"/>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pic>
        <p:nvPicPr>
          <p:cNvPr id="4" name="Picture 7" descr="MasonMRev.png"/>
          <p:cNvPicPr>
            <a:picLocks noChangeAspect="1"/>
          </p:cNvPicPr>
          <p:nvPr userDrawn="1"/>
        </p:nvPicPr>
        <p:blipFill>
          <a:blip r:embed="rId2">
            <a:alphaModFix amt="41000"/>
            <a:extLst>
              <a:ext uri="{28A0092B-C50C-407E-A947-70E740481C1C}">
                <a14:useLocalDpi xmlns:a14="http://schemas.microsoft.com/office/drawing/2010/main" val="0"/>
              </a:ext>
            </a:extLst>
          </a:blip>
          <a:srcRect l="19559" t="20023" r="-497" b="5925"/>
          <a:stretch>
            <a:fillRect/>
          </a:stretch>
        </p:blipFill>
        <p:spPr bwMode="auto">
          <a:xfrm>
            <a:off x="0" y="0"/>
            <a:ext cx="9994900" cy="6858000"/>
          </a:xfrm>
          <a:prstGeom prst="rect">
            <a:avLst/>
          </a:prstGeom>
          <a:noFill/>
          <a:ln>
            <a:noFill/>
          </a:ln>
          <a:extLst>
            <a:ext uri="{909E8E84-426E-40dd-AFC4-6F175D3DCCD1}">
              <a14:hiddenFill xmlns:a14="http://schemas.microsoft.com/office/drawing/2010/main" xmlns="">
                <a:solidFill>
                  <a:srgbClr val="FFFFFF">
                    <a:alpha val="41176"/>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itle 13"/>
          <p:cNvSpPr>
            <a:spLocks noGrp="1"/>
          </p:cNvSpPr>
          <p:nvPr>
            <p:ph type="ctrTitle"/>
          </p:nvPr>
        </p:nvSpPr>
        <p:spPr>
          <a:xfrm>
            <a:off x="228600" y="533400"/>
            <a:ext cx="7239000" cy="533400"/>
          </a:xfrm>
          <a:prstGeom prst="rect">
            <a:avLst/>
          </a:prstGeom>
          <a:noFill/>
          <a:ln>
            <a:noFill/>
          </a:ln>
        </p:spPr>
        <p:txBody>
          <a:bodyPr vert="horz"/>
          <a:lstStyle>
            <a:lvl1pPr algn="l">
              <a:defRPr sz="2000" b="0" cap="all" spc="150" baseline="0">
                <a:solidFill>
                  <a:schemeClr val="bg1"/>
                </a:solidFill>
              </a:defRPr>
            </a:lvl1pPr>
            <a:extLst/>
          </a:lstStyle>
          <a:p>
            <a:r>
              <a:rPr lang="en-US" dirty="0" smtClean="0"/>
              <a:t>Click to edit Master title style</a:t>
            </a:r>
            <a:endParaRPr lang="en-US" dirty="0"/>
          </a:p>
        </p:txBody>
      </p:sp>
    </p:spTree>
    <p:extLst>
      <p:ext uri="{BB962C8B-B14F-4D97-AF65-F5344CB8AC3E}">
        <p14:creationId xmlns:p14="http://schemas.microsoft.com/office/powerpoint/2010/main" val="104405470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2_Section Divider 1">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DFBD17"/>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pic>
        <p:nvPicPr>
          <p:cNvPr id="4" name="Picture 7" descr="MasonMRev.png"/>
          <p:cNvPicPr>
            <a:picLocks noChangeAspect="1"/>
          </p:cNvPicPr>
          <p:nvPr userDrawn="1"/>
        </p:nvPicPr>
        <p:blipFill>
          <a:blip r:embed="rId2">
            <a:alphaModFix amt="41000"/>
            <a:extLst>
              <a:ext uri="{28A0092B-C50C-407E-A947-70E740481C1C}">
                <a14:useLocalDpi xmlns:a14="http://schemas.microsoft.com/office/drawing/2010/main" val="0"/>
              </a:ext>
            </a:extLst>
          </a:blip>
          <a:srcRect l="19559" t="20023" r="-497" b="5925"/>
          <a:stretch>
            <a:fillRect/>
          </a:stretch>
        </p:blipFill>
        <p:spPr bwMode="auto">
          <a:xfrm>
            <a:off x="0" y="0"/>
            <a:ext cx="9994900" cy="6858000"/>
          </a:xfrm>
          <a:prstGeom prst="rect">
            <a:avLst/>
          </a:prstGeom>
          <a:noFill/>
          <a:ln>
            <a:noFill/>
          </a:ln>
          <a:extLst>
            <a:ext uri="{909E8E84-426E-40dd-AFC4-6F175D3DCCD1}">
              <a14:hiddenFill xmlns:a14="http://schemas.microsoft.com/office/drawing/2010/main" xmlns="">
                <a:solidFill>
                  <a:srgbClr val="FFFFFF">
                    <a:alpha val="41176"/>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itle 13"/>
          <p:cNvSpPr>
            <a:spLocks noGrp="1"/>
          </p:cNvSpPr>
          <p:nvPr>
            <p:ph type="ctrTitle"/>
          </p:nvPr>
        </p:nvSpPr>
        <p:spPr>
          <a:xfrm>
            <a:off x="228600" y="533400"/>
            <a:ext cx="7239000" cy="533400"/>
          </a:xfrm>
          <a:prstGeom prst="rect">
            <a:avLst/>
          </a:prstGeom>
          <a:noFill/>
          <a:ln>
            <a:noFill/>
          </a:ln>
        </p:spPr>
        <p:txBody>
          <a:bodyPr vert="horz"/>
          <a:lstStyle>
            <a:lvl1pPr algn="l">
              <a:defRPr sz="2000" b="0" cap="all" spc="150" baseline="0">
                <a:solidFill>
                  <a:schemeClr val="bg1">
                    <a:lumMod val="50000"/>
                  </a:schemeClr>
                </a:solidFill>
              </a:defRPr>
            </a:lvl1pPr>
            <a:extLst/>
          </a:lstStyle>
          <a:p>
            <a:r>
              <a:rPr lang="en-US" dirty="0" smtClean="0"/>
              <a:t>Click to edit Master title style</a:t>
            </a:r>
            <a:endParaRPr lang="en-US" dirty="0"/>
          </a:p>
        </p:txBody>
      </p:sp>
    </p:spTree>
    <p:extLst>
      <p:ext uri="{BB962C8B-B14F-4D97-AF65-F5344CB8AC3E}">
        <p14:creationId xmlns:p14="http://schemas.microsoft.com/office/powerpoint/2010/main" val="413276593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_Section Divider 1">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lumMod val="50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pic>
        <p:nvPicPr>
          <p:cNvPr id="4" name="Picture 7" descr="MasonMRev.png"/>
          <p:cNvPicPr>
            <a:picLocks noChangeAspect="1"/>
          </p:cNvPicPr>
          <p:nvPr userDrawn="1"/>
        </p:nvPicPr>
        <p:blipFill>
          <a:blip r:embed="rId2">
            <a:alphaModFix amt="41000"/>
            <a:extLst>
              <a:ext uri="{28A0092B-C50C-407E-A947-70E740481C1C}">
                <a14:useLocalDpi xmlns:a14="http://schemas.microsoft.com/office/drawing/2010/main" val="0"/>
              </a:ext>
            </a:extLst>
          </a:blip>
          <a:srcRect l="19559" t="20023" r="-497" b="5925"/>
          <a:stretch>
            <a:fillRect/>
          </a:stretch>
        </p:blipFill>
        <p:spPr bwMode="auto">
          <a:xfrm>
            <a:off x="0" y="0"/>
            <a:ext cx="9994900" cy="6858000"/>
          </a:xfrm>
          <a:prstGeom prst="rect">
            <a:avLst/>
          </a:prstGeom>
          <a:noFill/>
          <a:ln>
            <a:noFill/>
          </a:ln>
          <a:extLst>
            <a:ext uri="{909E8E84-426E-40dd-AFC4-6F175D3DCCD1}">
              <a14:hiddenFill xmlns:a14="http://schemas.microsoft.com/office/drawing/2010/main" xmlns="">
                <a:solidFill>
                  <a:srgbClr val="FFFFFF">
                    <a:alpha val="41176"/>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itle 13"/>
          <p:cNvSpPr>
            <a:spLocks noGrp="1"/>
          </p:cNvSpPr>
          <p:nvPr>
            <p:ph type="ctrTitle"/>
          </p:nvPr>
        </p:nvSpPr>
        <p:spPr>
          <a:xfrm>
            <a:off x="228600" y="533400"/>
            <a:ext cx="7239000" cy="533400"/>
          </a:xfrm>
          <a:prstGeom prst="rect">
            <a:avLst/>
          </a:prstGeom>
          <a:noFill/>
          <a:ln>
            <a:noFill/>
          </a:ln>
        </p:spPr>
        <p:txBody>
          <a:bodyPr vert="horz"/>
          <a:lstStyle>
            <a:lvl1pPr algn="l">
              <a:defRPr sz="2000" b="0" cap="all" spc="150" baseline="0">
                <a:solidFill>
                  <a:schemeClr val="bg1"/>
                </a:solidFill>
              </a:defRPr>
            </a:lvl1pPr>
            <a:extLst/>
          </a:lstStyle>
          <a:p>
            <a:r>
              <a:rPr lang="en-US" dirty="0" smtClean="0"/>
              <a:t>Click to edit Master title style</a:t>
            </a:r>
            <a:endParaRPr lang="en-US" dirty="0"/>
          </a:p>
        </p:txBody>
      </p:sp>
    </p:spTree>
    <p:extLst>
      <p:ext uri="{BB962C8B-B14F-4D97-AF65-F5344CB8AC3E}">
        <p14:creationId xmlns:p14="http://schemas.microsoft.com/office/powerpoint/2010/main" val="428909936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ection Divider 2">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5"/>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pic>
        <p:nvPicPr>
          <p:cNvPr id="4" name="Picture 7" descr="Johnson-Center_Architecural_Detail.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8" y="0"/>
            <a:ext cx="8875712" cy="6858000"/>
          </a:xfrm>
          <a:prstGeom prst="rect">
            <a:avLst/>
          </a:prstGeom>
          <a:solidFill>
            <a:schemeClr val="accent5"/>
          </a:solidFill>
          <a:ln w="25400" cap="rnd" cmpd="sng" algn="ctr">
            <a:noFill/>
            <a:prstDash val="solid"/>
          </a:ln>
          <a:effectLst/>
          <a:extLst>
            <a:ext uri="{91240B29-F687-4f45-9708-019B960494DF}">
              <a14:hiddenLine xmlns:a14="http://schemas.microsoft.com/office/drawing/2010/main" xmlns="" w="9525">
                <a:solidFill>
                  <a:srgbClr val="000000"/>
                </a:solidFill>
                <a:miter lim="800000"/>
                <a:headEnd/>
                <a:tailEnd/>
              </a14:hiddenLine>
            </a:ext>
          </a:extLst>
        </p:spPr>
      </p:pic>
      <p:sp>
        <p:nvSpPr>
          <p:cNvPr id="14" name="Title 13"/>
          <p:cNvSpPr>
            <a:spLocks noGrp="1"/>
          </p:cNvSpPr>
          <p:nvPr>
            <p:ph type="ctrTitle"/>
          </p:nvPr>
        </p:nvSpPr>
        <p:spPr>
          <a:xfrm>
            <a:off x="228600" y="533400"/>
            <a:ext cx="7239000" cy="533400"/>
          </a:xfrm>
          <a:prstGeom prst="rect">
            <a:avLst/>
          </a:prstGeom>
          <a:noFill/>
        </p:spPr>
        <p:txBody>
          <a:bodyPr vert="horz"/>
          <a:lstStyle>
            <a:lvl1pPr algn="l">
              <a:defRPr sz="2000" b="0" cap="all" spc="150" baseline="0">
                <a:solidFill>
                  <a:schemeClr val="bg1"/>
                </a:solidFill>
              </a:defRPr>
            </a:lvl1pPr>
            <a:extLst/>
          </a:lstStyle>
          <a:p>
            <a:r>
              <a:rPr lang="en-US" dirty="0" smtClean="0"/>
              <a:t>Click to edit Master title style</a:t>
            </a:r>
            <a:endParaRPr lang="en-US" dirty="0"/>
          </a:p>
        </p:txBody>
      </p:sp>
    </p:spTree>
    <p:extLst>
      <p:ext uri="{BB962C8B-B14F-4D97-AF65-F5344CB8AC3E}">
        <p14:creationId xmlns:p14="http://schemas.microsoft.com/office/powerpoint/2010/main" val="404673955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3">
    <p:spTree>
      <p:nvGrpSpPr>
        <p:cNvPr id="1" name=""/>
        <p:cNvGrpSpPr/>
        <p:nvPr/>
      </p:nvGrpSpPr>
      <p:grpSpPr>
        <a:xfrm>
          <a:off x="0" y="0"/>
          <a:ext cx="0" cy="0"/>
          <a:chOff x="0" y="0"/>
          <a:chExt cx="0" cy="0"/>
        </a:xfrm>
      </p:grpSpPr>
      <p:sp>
        <p:nvSpPr>
          <p:cNvPr id="7" name="Rectangle 6"/>
          <p:cNvSpPr/>
          <p:nvPr userDrawn="1"/>
        </p:nvSpPr>
        <p:spPr>
          <a:xfrm>
            <a:off x="0" y="0"/>
            <a:ext cx="9144000" cy="6889750"/>
          </a:xfrm>
          <a:prstGeom prst="rect">
            <a:avLst/>
          </a:prstGeom>
          <a:solidFill>
            <a:srgbClr val="DFBD17"/>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pic>
        <p:nvPicPr>
          <p:cNvPr id="11" name="Picture 10" descr="Bull Run_Architecural_Detail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933"/>
            <a:ext cx="7086600" cy="6935822"/>
          </a:xfrm>
          <a:prstGeom prst="rect">
            <a:avLst/>
          </a:prstGeom>
        </p:spPr>
      </p:pic>
      <p:sp>
        <p:nvSpPr>
          <p:cNvPr id="8" name="Title 13"/>
          <p:cNvSpPr>
            <a:spLocks noGrp="1"/>
          </p:cNvSpPr>
          <p:nvPr>
            <p:ph type="ctrTitle"/>
          </p:nvPr>
        </p:nvSpPr>
        <p:spPr>
          <a:xfrm>
            <a:off x="228600" y="533400"/>
            <a:ext cx="7239000" cy="533400"/>
          </a:xfrm>
          <a:prstGeom prst="rect">
            <a:avLst/>
          </a:prstGeom>
          <a:noFill/>
        </p:spPr>
        <p:txBody>
          <a:bodyPr vert="horz"/>
          <a:lstStyle>
            <a:lvl1pPr algn="l">
              <a:defRPr sz="2000" b="0" cap="all" spc="150" baseline="0">
                <a:solidFill>
                  <a:schemeClr val="bg1"/>
                </a:solidFill>
              </a:defRPr>
            </a:lvl1pPr>
            <a:extLst/>
          </a:lstStyle>
          <a:p>
            <a:r>
              <a:rPr lang="en-US" dirty="0" smtClean="0"/>
              <a:t>Click to edit Master title style</a:t>
            </a:r>
            <a:endParaRPr lang="en-US" dirty="0"/>
          </a:p>
        </p:txBody>
      </p:sp>
    </p:spTree>
    <p:extLst>
      <p:ext uri="{BB962C8B-B14F-4D97-AF65-F5344CB8AC3E}">
        <p14:creationId xmlns:p14="http://schemas.microsoft.com/office/powerpoint/2010/main" val="18068092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4">
    <p:spTree>
      <p:nvGrpSpPr>
        <p:cNvPr id="1" name=""/>
        <p:cNvGrpSpPr/>
        <p:nvPr/>
      </p:nvGrpSpPr>
      <p:grpSpPr>
        <a:xfrm>
          <a:off x="0" y="0"/>
          <a:ext cx="0" cy="0"/>
          <a:chOff x="0" y="0"/>
          <a:chExt cx="0" cy="0"/>
        </a:xfrm>
      </p:grpSpPr>
      <p:sp>
        <p:nvSpPr>
          <p:cNvPr id="7" name="Rectangle 6"/>
          <p:cNvSpPr/>
          <p:nvPr userDrawn="1"/>
        </p:nvSpPr>
        <p:spPr>
          <a:xfrm>
            <a:off x="0" y="0"/>
            <a:ext cx="9144000" cy="6889750"/>
          </a:xfrm>
          <a:prstGeom prst="rect">
            <a:avLst/>
          </a:prstGeom>
          <a:solidFill>
            <a:schemeClr val="tx2"/>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pic>
        <p:nvPicPr>
          <p:cNvPr id="2" name="Picture 1" descr="Founder's Hall_Architecural Details.png"/>
          <p:cNvPicPr>
            <a:picLocks noChangeAspect="1"/>
          </p:cNvPicPr>
          <p:nvPr userDrawn="1"/>
        </p:nvPicPr>
        <p:blipFill rotWithShape="1">
          <a:blip r:embed="rId2">
            <a:extLst>
              <a:ext uri="{28A0092B-C50C-407E-A947-70E740481C1C}">
                <a14:useLocalDpi xmlns:a14="http://schemas.microsoft.com/office/drawing/2010/main" val="0"/>
              </a:ext>
            </a:extLst>
          </a:blip>
          <a:srcRect r="39063"/>
          <a:stretch/>
        </p:blipFill>
        <p:spPr>
          <a:xfrm>
            <a:off x="3733800" y="0"/>
            <a:ext cx="5410200" cy="6890412"/>
          </a:xfrm>
          <a:prstGeom prst="rect">
            <a:avLst/>
          </a:prstGeom>
        </p:spPr>
      </p:pic>
      <p:sp>
        <p:nvSpPr>
          <p:cNvPr id="8" name="Title 13"/>
          <p:cNvSpPr>
            <a:spLocks noGrp="1"/>
          </p:cNvSpPr>
          <p:nvPr>
            <p:ph type="ctrTitle"/>
          </p:nvPr>
        </p:nvSpPr>
        <p:spPr>
          <a:xfrm>
            <a:off x="228600" y="533400"/>
            <a:ext cx="7239000" cy="533400"/>
          </a:xfrm>
          <a:prstGeom prst="rect">
            <a:avLst/>
          </a:prstGeom>
          <a:noFill/>
        </p:spPr>
        <p:txBody>
          <a:bodyPr vert="horz"/>
          <a:lstStyle>
            <a:lvl1pPr algn="l">
              <a:defRPr sz="2000" b="0" cap="all" spc="150" baseline="0">
                <a:solidFill>
                  <a:schemeClr val="bg1"/>
                </a:solidFill>
              </a:defRPr>
            </a:lvl1pPr>
            <a:extLst/>
          </a:lstStyle>
          <a:p>
            <a:r>
              <a:rPr lang="en-US" dirty="0" smtClean="0"/>
              <a:t>Click to edit Master title style</a:t>
            </a:r>
            <a:endParaRPr lang="en-US" dirty="0"/>
          </a:p>
        </p:txBody>
      </p:sp>
    </p:spTree>
    <p:extLst>
      <p:ext uri="{BB962C8B-B14F-4D97-AF65-F5344CB8AC3E}">
        <p14:creationId xmlns:p14="http://schemas.microsoft.com/office/powerpoint/2010/main" val="17258650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4_Title">
    <p:spTree>
      <p:nvGrpSpPr>
        <p:cNvPr id="1" name=""/>
        <p:cNvGrpSpPr/>
        <p:nvPr/>
      </p:nvGrpSpPr>
      <p:grpSpPr>
        <a:xfrm>
          <a:off x="0" y="0"/>
          <a:ext cx="0" cy="0"/>
          <a:chOff x="0" y="0"/>
          <a:chExt cx="0" cy="0"/>
        </a:xfrm>
      </p:grpSpPr>
      <p:pic>
        <p:nvPicPr>
          <p:cNvPr id="4" name="Picture 3" descr="130826017.jpg"/>
          <p:cNvPicPr>
            <a:picLocks noChangeAspect="1"/>
          </p:cNvPicPr>
          <p:nvPr userDrawn="1"/>
        </p:nvPicPr>
        <p:blipFill rotWithShape="1">
          <a:blip r:embed="rId2" cstate="email">
            <a:duotone>
              <a:prstClr val="black"/>
              <a:schemeClr val="tx2">
                <a:tint val="45000"/>
                <a:satMod val="400000"/>
              </a:schemeClr>
            </a:duotone>
            <a:extLst>
              <a:ext uri="{28A0092B-C50C-407E-A947-70E740481C1C}">
                <a14:useLocalDpi xmlns:a14="http://schemas.microsoft.com/office/drawing/2010/main" val="0"/>
              </a:ext>
            </a:extLst>
          </a:blip>
          <a:srcRect t="10168" b="13677"/>
          <a:stretch/>
        </p:blipFill>
        <p:spPr>
          <a:xfrm>
            <a:off x="0" y="0"/>
            <a:ext cx="9144000" cy="4648200"/>
          </a:xfrm>
          <a:prstGeom prst="rect">
            <a:avLst/>
          </a:prstGeom>
        </p:spPr>
      </p:pic>
      <p:sp>
        <p:nvSpPr>
          <p:cNvPr id="5" name="Rectangle 10"/>
          <p:cNvSpPr/>
          <p:nvPr userDrawn="1"/>
        </p:nvSpPr>
        <p:spPr>
          <a:xfrm>
            <a:off x="0" y="4038600"/>
            <a:ext cx="9144000" cy="609600"/>
          </a:xfrm>
          <a:prstGeom prst="rect">
            <a:avLst/>
          </a:prstGeom>
          <a:solidFill>
            <a:srgbClr val="FFBA03">
              <a:alpha val="66000"/>
            </a:srgb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dirty="0"/>
              <a:t> </a:t>
            </a:r>
          </a:p>
        </p:txBody>
      </p:sp>
      <p:pic>
        <p:nvPicPr>
          <p:cNvPr id="6" name="Picture 8" descr="GMUgreengold.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3238" y="5334000"/>
            <a:ext cx="2074862" cy="135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2"/>
          <p:cNvSpPr>
            <a:spLocks noGrp="1"/>
          </p:cNvSpPr>
          <p:nvPr>
            <p:ph type="ctrTitle"/>
          </p:nvPr>
        </p:nvSpPr>
        <p:spPr>
          <a:xfrm>
            <a:off x="228600" y="4114800"/>
            <a:ext cx="7239000" cy="533400"/>
          </a:xfrm>
          <a:prstGeom prst="rect">
            <a:avLst/>
          </a:prstGeo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subTitle" idx="1"/>
          </p:nvPr>
        </p:nvSpPr>
        <p:spPr>
          <a:xfrm>
            <a:off x="228600" y="4706112"/>
            <a:ext cx="69342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Tree>
    <p:extLst>
      <p:ext uri="{BB962C8B-B14F-4D97-AF65-F5344CB8AC3E}">
        <p14:creationId xmlns:p14="http://schemas.microsoft.com/office/powerpoint/2010/main" val="20250633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p:spTree>
      <p:nvGrpSpPr>
        <p:cNvPr id="1" name=""/>
        <p:cNvGrpSpPr/>
        <p:nvPr/>
      </p:nvGrpSpPr>
      <p:grpSpPr>
        <a:xfrm>
          <a:off x="0" y="0"/>
          <a:ext cx="0" cy="0"/>
          <a:chOff x="0" y="0"/>
          <a:chExt cx="0" cy="0"/>
        </a:xfrm>
      </p:grpSpPr>
      <p:pic>
        <p:nvPicPr>
          <p:cNvPr id="4" name="Picture 6" descr="140424502.jpg"/>
          <p:cNvPicPr>
            <a:picLocks noChangeAspect="1"/>
          </p:cNvPicPr>
          <p:nvPr userDrawn="1"/>
        </p:nvPicPr>
        <p:blipFill>
          <a:blip r:embed="rId2" cstate="email">
            <a:extLst>
              <a:ext uri="{28A0092B-C50C-407E-A947-70E740481C1C}">
                <a14:useLocalDpi xmlns:a14="http://schemas.microsoft.com/office/drawing/2010/main" val="0"/>
              </a:ext>
            </a:extLst>
          </a:blip>
          <a:srcRect t="17171" b="6737"/>
          <a:stretch>
            <a:fillRect/>
          </a:stretch>
        </p:blipFill>
        <p:spPr bwMode="auto">
          <a:xfrm>
            <a:off x="0" y="0"/>
            <a:ext cx="9144000" cy="464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10"/>
          <p:cNvSpPr/>
          <p:nvPr userDrawn="1"/>
        </p:nvSpPr>
        <p:spPr>
          <a:xfrm>
            <a:off x="0" y="4038600"/>
            <a:ext cx="9144000" cy="609600"/>
          </a:xfrm>
          <a:prstGeom prst="rect">
            <a:avLst/>
          </a:prstGeom>
          <a:solidFill>
            <a:schemeClr val="tx2">
              <a:alpha val="66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dirty="0"/>
              <a:t> </a:t>
            </a:r>
          </a:p>
        </p:txBody>
      </p:sp>
      <p:pic>
        <p:nvPicPr>
          <p:cNvPr id="6" name="Picture 8" descr="GMUgreengold.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3238" y="5334000"/>
            <a:ext cx="2074862" cy="135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2"/>
          <p:cNvSpPr>
            <a:spLocks noGrp="1"/>
          </p:cNvSpPr>
          <p:nvPr>
            <p:ph type="ctrTitle"/>
          </p:nvPr>
        </p:nvSpPr>
        <p:spPr>
          <a:xfrm>
            <a:off x="228600" y="4114800"/>
            <a:ext cx="7239000" cy="533400"/>
          </a:xfrm>
          <a:prstGeom prst="rect">
            <a:avLst/>
          </a:prstGeo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subTitle" idx="1"/>
          </p:nvPr>
        </p:nvSpPr>
        <p:spPr>
          <a:xfrm>
            <a:off x="228600" y="4706112"/>
            <a:ext cx="69342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Tree>
    <p:extLst>
      <p:ext uri="{BB962C8B-B14F-4D97-AF65-F5344CB8AC3E}">
        <p14:creationId xmlns:p14="http://schemas.microsoft.com/office/powerpoint/2010/main" val="15620417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p:spTree>
      <p:nvGrpSpPr>
        <p:cNvPr id="1" name=""/>
        <p:cNvGrpSpPr/>
        <p:nvPr/>
      </p:nvGrpSpPr>
      <p:grpSpPr>
        <a:xfrm>
          <a:off x="0" y="0"/>
          <a:ext cx="0" cy="0"/>
          <a:chOff x="0" y="0"/>
          <a:chExt cx="0" cy="0"/>
        </a:xfrm>
      </p:grpSpPr>
      <p:pic>
        <p:nvPicPr>
          <p:cNvPr id="4" name="Picture 6" descr="131108588.jpg"/>
          <p:cNvPicPr>
            <a:picLocks noChangeAspect="1"/>
          </p:cNvPicPr>
          <p:nvPr userDrawn="1"/>
        </p:nvPicPr>
        <p:blipFill>
          <a:blip r:embed="rId2" cstate="email">
            <a:extLst>
              <a:ext uri="{28A0092B-C50C-407E-A947-70E740481C1C}">
                <a14:useLocalDpi xmlns:a14="http://schemas.microsoft.com/office/drawing/2010/main" val="0"/>
              </a:ext>
            </a:extLst>
          </a:blip>
          <a:srcRect t="10631" b="12827"/>
          <a:stretch>
            <a:fillRect/>
          </a:stretch>
        </p:blipFill>
        <p:spPr bwMode="auto">
          <a:xfrm>
            <a:off x="0" y="0"/>
            <a:ext cx="9144000" cy="4656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10"/>
          <p:cNvSpPr/>
          <p:nvPr userDrawn="1"/>
        </p:nvSpPr>
        <p:spPr>
          <a:xfrm>
            <a:off x="0" y="4038600"/>
            <a:ext cx="9144000" cy="609600"/>
          </a:xfrm>
          <a:prstGeom prst="rect">
            <a:avLst/>
          </a:prstGeom>
          <a:solidFill>
            <a:schemeClr val="tx1">
              <a:alpha val="66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dirty="0"/>
              <a:t> </a:t>
            </a:r>
          </a:p>
        </p:txBody>
      </p:sp>
      <p:pic>
        <p:nvPicPr>
          <p:cNvPr id="6" name="Picture 8" descr="GMUgreengold.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3238" y="5334000"/>
            <a:ext cx="2074862" cy="135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2"/>
          <p:cNvSpPr>
            <a:spLocks noGrp="1"/>
          </p:cNvSpPr>
          <p:nvPr>
            <p:ph type="ctrTitle"/>
          </p:nvPr>
        </p:nvSpPr>
        <p:spPr>
          <a:xfrm>
            <a:off x="228600" y="4114800"/>
            <a:ext cx="7239000" cy="533400"/>
          </a:xfrm>
          <a:prstGeom prst="rect">
            <a:avLst/>
          </a:prstGeo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subTitle" idx="1"/>
          </p:nvPr>
        </p:nvSpPr>
        <p:spPr>
          <a:xfrm>
            <a:off x="228600" y="4706112"/>
            <a:ext cx="69342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Tree>
    <p:extLst>
      <p:ext uri="{BB962C8B-B14F-4D97-AF65-F5344CB8AC3E}">
        <p14:creationId xmlns:p14="http://schemas.microsoft.com/office/powerpoint/2010/main" val="1212128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3_Title">
    <p:spTree>
      <p:nvGrpSpPr>
        <p:cNvPr id="1" name=""/>
        <p:cNvGrpSpPr/>
        <p:nvPr/>
      </p:nvGrpSpPr>
      <p:grpSpPr>
        <a:xfrm>
          <a:off x="0" y="0"/>
          <a:ext cx="0" cy="0"/>
          <a:chOff x="0" y="0"/>
          <a:chExt cx="0" cy="0"/>
        </a:xfrm>
      </p:grpSpPr>
      <p:pic>
        <p:nvPicPr>
          <p:cNvPr id="4" name="Picture 6" descr="130115733.JPG"/>
          <p:cNvPicPr>
            <a:picLocks noChangeAspect="1"/>
          </p:cNvPicPr>
          <p:nvPr userDrawn="1"/>
        </p:nvPicPr>
        <p:blipFill>
          <a:blip r:embed="rId2" cstate="email">
            <a:extLst>
              <a:ext uri="{28A0092B-C50C-407E-A947-70E740481C1C}">
                <a14:useLocalDpi xmlns:a14="http://schemas.microsoft.com/office/drawing/2010/main" val="0"/>
              </a:ext>
            </a:extLst>
          </a:blip>
          <a:srcRect t="20670" b="3087"/>
          <a:stretch>
            <a:fillRect/>
          </a:stretch>
        </p:blipFill>
        <p:spPr bwMode="auto">
          <a:xfrm>
            <a:off x="0" y="0"/>
            <a:ext cx="9144000" cy="4646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10"/>
          <p:cNvSpPr/>
          <p:nvPr userDrawn="1"/>
        </p:nvSpPr>
        <p:spPr>
          <a:xfrm>
            <a:off x="0" y="4038600"/>
            <a:ext cx="9144000" cy="609600"/>
          </a:xfrm>
          <a:prstGeom prst="rect">
            <a:avLst/>
          </a:prstGeom>
          <a:solidFill>
            <a:schemeClr val="accent4">
              <a:lumMod val="50000"/>
              <a:alpha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dirty="0"/>
              <a:t> </a:t>
            </a:r>
          </a:p>
        </p:txBody>
      </p:sp>
      <p:pic>
        <p:nvPicPr>
          <p:cNvPr id="6" name="Picture 8" descr="GMUgreengold.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3238" y="5334000"/>
            <a:ext cx="2074862" cy="135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2"/>
          <p:cNvSpPr>
            <a:spLocks noGrp="1"/>
          </p:cNvSpPr>
          <p:nvPr>
            <p:ph type="ctrTitle"/>
          </p:nvPr>
        </p:nvSpPr>
        <p:spPr>
          <a:xfrm>
            <a:off x="228600" y="4114800"/>
            <a:ext cx="7239000" cy="533400"/>
          </a:xfrm>
          <a:prstGeom prst="rect">
            <a:avLst/>
          </a:prstGeo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subTitle" idx="1"/>
          </p:nvPr>
        </p:nvSpPr>
        <p:spPr>
          <a:xfrm>
            <a:off x="228600" y="4706112"/>
            <a:ext cx="69342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Tree>
    <p:extLst>
      <p:ext uri="{BB962C8B-B14F-4D97-AF65-F5344CB8AC3E}">
        <p14:creationId xmlns:p14="http://schemas.microsoft.com/office/powerpoint/2010/main" val="17517906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7" name="Rectangle 37"/>
          <p:cNvSpPr>
            <a:spLocks noGrp="1"/>
          </p:cNvSpPr>
          <p:nvPr>
            <p:ph type="body" sz="quarter" idx="13"/>
          </p:nvPr>
        </p:nvSpPr>
        <p:spPr>
          <a:xfrm>
            <a:off x="310896" y="381000"/>
            <a:ext cx="7385304" cy="228600"/>
          </a:xfrm>
          <a:solidFill>
            <a:schemeClr val="tx2">
              <a:tint val="40000"/>
            </a:schemeClr>
          </a:solidFill>
        </p:spPr>
        <p:txBody>
          <a:bodyPr anchor="ctr"/>
          <a:lstStyle>
            <a:lvl1pPr>
              <a:buFontTx/>
              <a:buNone/>
              <a:defRPr sz="1100"/>
            </a:lvl1pPr>
            <a:extLst/>
          </a:lstStyle>
          <a:p>
            <a:pPr lvl="0"/>
            <a:r>
              <a:rPr lang="en-US" dirty="0" smtClean="0"/>
              <a:t>Click to edit Master text styles</a:t>
            </a:r>
          </a:p>
        </p:txBody>
      </p:sp>
      <p:sp>
        <p:nvSpPr>
          <p:cNvPr id="43" name="Rectangle 37"/>
          <p:cNvSpPr>
            <a:spLocks noGrp="1"/>
          </p:cNvSpPr>
          <p:nvPr>
            <p:ph type="body" sz="quarter" idx="15"/>
          </p:nvPr>
        </p:nvSpPr>
        <p:spPr>
          <a:xfrm>
            <a:off x="304800" y="838200"/>
            <a:ext cx="7391400" cy="228600"/>
          </a:xfrm>
          <a:solidFill>
            <a:schemeClr val="tx2">
              <a:tint val="40000"/>
            </a:schemeClr>
          </a:solidFill>
        </p:spPr>
        <p:txBody>
          <a:bodyPr anchor="ctr"/>
          <a:lstStyle>
            <a:lvl1pPr>
              <a:buFontTx/>
              <a:buNone/>
              <a:defRPr sz="1100"/>
            </a:lvl1pPr>
            <a:extLst/>
          </a:lstStyle>
          <a:p>
            <a:pPr lvl="0"/>
            <a:r>
              <a:rPr lang="en-US" smtClean="0"/>
              <a:t>Click to edit Master text styles</a:t>
            </a:r>
          </a:p>
        </p:txBody>
      </p:sp>
      <p:sp>
        <p:nvSpPr>
          <p:cNvPr id="41" name="Rectangle 37"/>
          <p:cNvSpPr>
            <a:spLocks noGrp="1"/>
          </p:cNvSpPr>
          <p:nvPr>
            <p:ph type="body" sz="quarter" idx="17"/>
          </p:nvPr>
        </p:nvSpPr>
        <p:spPr>
          <a:xfrm>
            <a:off x="310896" y="1295400"/>
            <a:ext cx="7385304" cy="228600"/>
          </a:xfrm>
          <a:solidFill>
            <a:schemeClr val="tx2">
              <a:tint val="40000"/>
            </a:schemeClr>
          </a:solidFill>
        </p:spPr>
        <p:txBody>
          <a:bodyPr anchor="ctr"/>
          <a:lstStyle>
            <a:lvl1pPr>
              <a:buFontTx/>
              <a:buNone/>
              <a:defRPr sz="1100"/>
            </a:lvl1pPr>
            <a:extLst/>
          </a:lstStyle>
          <a:p>
            <a:pPr lvl="0"/>
            <a:r>
              <a:rPr lang="en-US" smtClean="0"/>
              <a:t>Click to edit Master text styles</a:t>
            </a:r>
          </a:p>
        </p:txBody>
      </p:sp>
      <p:sp>
        <p:nvSpPr>
          <p:cNvPr id="45" name="Rectangle 37"/>
          <p:cNvSpPr>
            <a:spLocks noGrp="1"/>
          </p:cNvSpPr>
          <p:nvPr>
            <p:ph type="body" sz="quarter" idx="19"/>
          </p:nvPr>
        </p:nvSpPr>
        <p:spPr>
          <a:xfrm>
            <a:off x="310896" y="1752600"/>
            <a:ext cx="7385304" cy="228600"/>
          </a:xfrm>
          <a:solidFill>
            <a:schemeClr val="tx2">
              <a:tint val="40000"/>
            </a:schemeClr>
          </a:solidFill>
        </p:spPr>
        <p:txBody>
          <a:bodyPr anchor="ctr"/>
          <a:lstStyle>
            <a:lvl1pPr>
              <a:buFontTx/>
              <a:buNone/>
              <a:defRPr sz="1100" baseline="0"/>
            </a:lvl1pPr>
            <a:extLst/>
          </a:lstStyle>
          <a:p>
            <a:pPr lvl="0"/>
            <a:r>
              <a:rPr lang="en-US" smtClean="0"/>
              <a:t>Click to edit Master text styles</a:t>
            </a:r>
          </a:p>
        </p:txBody>
      </p:sp>
      <p:sp>
        <p:nvSpPr>
          <p:cNvPr id="47" name="Rectangle 37"/>
          <p:cNvSpPr>
            <a:spLocks noGrp="1"/>
          </p:cNvSpPr>
          <p:nvPr>
            <p:ph type="body" sz="quarter" idx="21"/>
          </p:nvPr>
        </p:nvSpPr>
        <p:spPr>
          <a:xfrm>
            <a:off x="310896" y="2209800"/>
            <a:ext cx="7385304" cy="228600"/>
          </a:xfrm>
          <a:solidFill>
            <a:schemeClr val="tx2">
              <a:tint val="40000"/>
            </a:schemeClr>
          </a:solidFill>
        </p:spPr>
        <p:txBody>
          <a:bodyPr anchor="ctr"/>
          <a:lstStyle>
            <a:lvl1pPr>
              <a:buFontTx/>
              <a:buNone/>
              <a:defRPr sz="1100" baseline="0"/>
            </a:lvl1pPr>
            <a:extLst/>
          </a:lstStyle>
          <a:p>
            <a:pPr lvl="0"/>
            <a:r>
              <a:rPr lang="en-US" smtClean="0"/>
              <a:t>Click to edit Master text styles</a:t>
            </a:r>
          </a:p>
        </p:txBody>
      </p:sp>
      <p:sp>
        <p:nvSpPr>
          <p:cNvPr id="49" name="Rectangle 37"/>
          <p:cNvSpPr>
            <a:spLocks noGrp="1"/>
          </p:cNvSpPr>
          <p:nvPr>
            <p:ph type="body" sz="quarter" idx="23"/>
          </p:nvPr>
        </p:nvSpPr>
        <p:spPr>
          <a:xfrm>
            <a:off x="310896" y="2667000"/>
            <a:ext cx="7385304" cy="228600"/>
          </a:xfrm>
          <a:solidFill>
            <a:schemeClr val="tx2">
              <a:tint val="40000"/>
            </a:schemeClr>
          </a:solidFill>
        </p:spPr>
        <p:txBody>
          <a:bodyPr anchor="ctr"/>
          <a:lstStyle>
            <a:lvl1pPr>
              <a:buFontTx/>
              <a:buNone/>
              <a:defRPr sz="1100"/>
            </a:lvl1pPr>
            <a:extLst/>
          </a:lstStyle>
          <a:p>
            <a:pPr lvl="0"/>
            <a:r>
              <a:rPr lang="en-US" smtClean="0"/>
              <a:t>Click to edit Master text styles</a:t>
            </a:r>
          </a:p>
        </p:txBody>
      </p:sp>
      <p:sp>
        <p:nvSpPr>
          <p:cNvPr id="51" name="Rectangle 37"/>
          <p:cNvSpPr>
            <a:spLocks noGrp="1"/>
          </p:cNvSpPr>
          <p:nvPr>
            <p:ph type="body" sz="quarter" idx="25"/>
          </p:nvPr>
        </p:nvSpPr>
        <p:spPr>
          <a:xfrm>
            <a:off x="310896" y="3124200"/>
            <a:ext cx="7385304" cy="228600"/>
          </a:xfrm>
          <a:solidFill>
            <a:schemeClr val="tx2">
              <a:tint val="40000"/>
            </a:schemeClr>
          </a:solidFill>
        </p:spPr>
        <p:txBody>
          <a:bodyPr anchor="ctr"/>
          <a:lstStyle>
            <a:lvl1pPr>
              <a:buFontTx/>
              <a:buNone/>
              <a:defRPr sz="1100"/>
            </a:lvl1pPr>
            <a:extLst/>
          </a:lstStyle>
          <a:p>
            <a:pPr lvl="0"/>
            <a:r>
              <a:rPr lang="en-US" smtClean="0"/>
              <a:t>Click to edit Master text styles</a:t>
            </a:r>
          </a:p>
        </p:txBody>
      </p:sp>
      <p:sp>
        <p:nvSpPr>
          <p:cNvPr id="53" name="Rectangle 37"/>
          <p:cNvSpPr>
            <a:spLocks noGrp="1"/>
          </p:cNvSpPr>
          <p:nvPr>
            <p:ph type="body" sz="quarter" idx="27"/>
          </p:nvPr>
        </p:nvSpPr>
        <p:spPr>
          <a:xfrm>
            <a:off x="310896" y="3581400"/>
            <a:ext cx="7385304" cy="228600"/>
          </a:xfrm>
          <a:solidFill>
            <a:schemeClr val="tx2">
              <a:tint val="40000"/>
            </a:schemeClr>
          </a:solidFill>
        </p:spPr>
        <p:txBody>
          <a:bodyPr anchor="ctr"/>
          <a:lstStyle>
            <a:lvl1pPr>
              <a:buFontTx/>
              <a:buNone/>
              <a:defRPr sz="1100"/>
            </a:lvl1pPr>
            <a:extLst/>
          </a:lstStyle>
          <a:p>
            <a:pPr lvl="0"/>
            <a:r>
              <a:rPr lang="en-US" smtClean="0"/>
              <a:t>Click to edit Master text styles</a:t>
            </a:r>
          </a:p>
        </p:txBody>
      </p:sp>
      <p:sp>
        <p:nvSpPr>
          <p:cNvPr id="55" name="Rectangle 37"/>
          <p:cNvSpPr>
            <a:spLocks noGrp="1"/>
          </p:cNvSpPr>
          <p:nvPr>
            <p:ph type="body" sz="quarter" idx="29"/>
          </p:nvPr>
        </p:nvSpPr>
        <p:spPr>
          <a:xfrm>
            <a:off x="310896" y="4038600"/>
            <a:ext cx="7385304" cy="228600"/>
          </a:xfrm>
          <a:solidFill>
            <a:schemeClr val="tx2">
              <a:tint val="40000"/>
            </a:schemeClr>
          </a:solidFill>
        </p:spPr>
        <p:txBody>
          <a:bodyPr anchor="ctr"/>
          <a:lstStyle>
            <a:lvl1pPr>
              <a:buFontTx/>
              <a:buNone/>
              <a:defRPr sz="1100" baseline="0"/>
            </a:lvl1pPr>
            <a:extLst/>
          </a:lstStyle>
          <a:p>
            <a:pPr lvl="0"/>
            <a:r>
              <a:rPr lang="en-US" smtClean="0"/>
              <a:t>Click to edit Master text styles</a:t>
            </a:r>
          </a:p>
        </p:txBody>
      </p:sp>
      <p:sp>
        <p:nvSpPr>
          <p:cNvPr id="57" name="Rectangle 37"/>
          <p:cNvSpPr>
            <a:spLocks noGrp="1"/>
          </p:cNvSpPr>
          <p:nvPr>
            <p:ph type="body" sz="quarter" idx="31"/>
          </p:nvPr>
        </p:nvSpPr>
        <p:spPr>
          <a:xfrm>
            <a:off x="310896" y="4495800"/>
            <a:ext cx="7385304" cy="228600"/>
          </a:xfrm>
          <a:solidFill>
            <a:schemeClr val="tx2">
              <a:tint val="40000"/>
            </a:schemeClr>
          </a:solidFill>
        </p:spPr>
        <p:txBody>
          <a:bodyPr anchor="ctr"/>
          <a:lstStyle>
            <a:lvl1pPr>
              <a:buFontTx/>
              <a:buNone/>
              <a:defRPr sz="1100"/>
            </a:lvl1pPr>
            <a:extLst/>
          </a:lstStyle>
          <a:p>
            <a:pPr lvl="0"/>
            <a:r>
              <a:rPr lang="en-US" smtClean="0"/>
              <a:t>Click to edit Master text styles</a:t>
            </a:r>
          </a:p>
        </p:txBody>
      </p:sp>
      <p:sp>
        <p:nvSpPr>
          <p:cNvPr id="26" name="Rectangle 37"/>
          <p:cNvSpPr>
            <a:spLocks noGrp="1"/>
          </p:cNvSpPr>
          <p:nvPr>
            <p:ph type="body" sz="quarter" idx="33"/>
          </p:nvPr>
        </p:nvSpPr>
        <p:spPr>
          <a:xfrm>
            <a:off x="310896" y="4953000"/>
            <a:ext cx="7385304" cy="228600"/>
          </a:xfrm>
          <a:solidFill>
            <a:schemeClr val="tx2">
              <a:tint val="40000"/>
            </a:schemeClr>
          </a:solidFill>
        </p:spPr>
        <p:txBody>
          <a:bodyPr anchor="ctr"/>
          <a:lstStyle>
            <a:lvl1pPr>
              <a:buFontTx/>
              <a:buNone/>
              <a:defRPr sz="1100"/>
            </a:lvl1pPr>
            <a:extLst/>
          </a:lstStyle>
          <a:p>
            <a:pPr lvl="0"/>
            <a:r>
              <a:rPr lang="en-US" smtClean="0"/>
              <a:t>Click to edit Master text styles</a:t>
            </a:r>
          </a:p>
        </p:txBody>
      </p:sp>
      <p:sp>
        <p:nvSpPr>
          <p:cNvPr id="28" name="Rectangle 37"/>
          <p:cNvSpPr>
            <a:spLocks noGrp="1"/>
          </p:cNvSpPr>
          <p:nvPr>
            <p:ph type="body" sz="quarter" idx="35"/>
          </p:nvPr>
        </p:nvSpPr>
        <p:spPr>
          <a:xfrm>
            <a:off x="310896" y="5410200"/>
            <a:ext cx="7385304" cy="228600"/>
          </a:xfrm>
          <a:solidFill>
            <a:schemeClr val="tx2">
              <a:tint val="40000"/>
            </a:schemeClr>
          </a:solidFill>
        </p:spPr>
        <p:txBody>
          <a:bodyPr anchor="ctr"/>
          <a:lstStyle>
            <a:lvl1pPr>
              <a:buFontTx/>
              <a:buNone/>
              <a:defRPr sz="1100"/>
            </a:lvl1pPr>
            <a:extLst/>
          </a:lstStyle>
          <a:p>
            <a:pPr lvl="0"/>
            <a:r>
              <a:rPr lang="en-US" smtClean="0"/>
              <a:t>Click to edit Master text styles</a:t>
            </a:r>
          </a:p>
        </p:txBody>
      </p:sp>
      <p:sp>
        <p:nvSpPr>
          <p:cNvPr id="98" name="Rectangle 37"/>
          <p:cNvSpPr>
            <a:spLocks noGrp="1"/>
          </p:cNvSpPr>
          <p:nvPr>
            <p:ph type="body" sz="quarter" idx="14"/>
          </p:nvPr>
        </p:nvSpPr>
        <p:spPr>
          <a:xfrm>
            <a:off x="7696200" y="381000"/>
            <a:ext cx="685800" cy="228600"/>
          </a:xfrm>
          <a:solidFill>
            <a:schemeClr val="tx2"/>
          </a:solidFill>
        </p:spPr>
        <p:txBody>
          <a:bodyPr anchor="ctr"/>
          <a:lstStyle>
            <a:lvl1pPr algn="r">
              <a:buFontTx/>
              <a:buNone/>
              <a:defRPr sz="1050">
                <a:solidFill>
                  <a:schemeClr val="bg1"/>
                </a:solidFill>
              </a:defRPr>
            </a:lvl1pPr>
            <a:extLst/>
          </a:lstStyle>
          <a:p>
            <a:pPr lvl="0"/>
            <a:r>
              <a:rPr lang="en-US" dirty="0" smtClean="0"/>
              <a:t>Click to edit Master text styles</a:t>
            </a:r>
          </a:p>
        </p:txBody>
      </p:sp>
      <p:sp>
        <p:nvSpPr>
          <p:cNvPr id="44" name="Rectangle 37"/>
          <p:cNvSpPr>
            <a:spLocks noGrp="1"/>
          </p:cNvSpPr>
          <p:nvPr>
            <p:ph type="body" sz="quarter" idx="16"/>
          </p:nvPr>
        </p:nvSpPr>
        <p:spPr>
          <a:xfrm>
            <a:off x="7696200" y="838200"/>
            <a:ext cx="685800" cy="228600"/>
          </a:xfrm>
          <a:solidFill>
            <a:schemeClr val="tx2"/>
          </a:solidFill>
        </p:spPr>
        <p:txBody>
          <a:bodyPr anchor="ctr"/>
          <a:lstStyle>
            <a:lvl1pPr algn="r">
              <a:buFontTx/>
              <a:buNone/>
              <a:defRPr sz="1100">
                <a:solidFill>
                  <a:schemeClr val="bg1"/>
                </a:solidFill>
              </a:defRPr>
            </a:lvl1pPr>
            <a:extLst/>
          </a:lstStyle>
          <a:p>
            <a:pPr lvl="0"/>
            <a:r>
              <a:rPr lang="en-US" dirty="0" smtClean="0"/>
              <a:t>Click to edit Master text styles</a:t>
            </a:r>
          </a:p>
        </p:txBody>
      </p:sp>
      <p:sp>
        <p:nvSpPr>
          <p:cNvPr id="42" name="Rectangle 37"/>
          <p:cNvSpPr>
            <a:spLocks noGrp="1"/>
          </p:cNvSpPr>
          <p:nvPr>
            <p:ph type="body" sz="quarter" idx="18"/>
          </p:nvPr>
        </p:nvSpPr>
        <p:spPr>
          <a:xfrm>
            <a:off x="7696200" y="1295400"/>
            <a:ext cx="685800" cy="228600"/>
          </a:xfrm>
          <a:solidFill>
            <a:schemeClr val="tx2"/>
          </a:solidFill>
        </p:spPr>
        <p:txBody>
          <a:bodyPr anchor="ctr"/>
          <a:lstStyle>
            <a:lvl1pPr algn="r">
              <a:buFontTx/>
              <a:buNone/>
              <a:defRPr sz="1100">
                <a:solidFill>
                  <a:schemeClr val="bg1"/>
                </a:solidFill>
              </a:defRPr>
            </a:lvl1pPr>
            <a:extLst/>
          </a:lstStyle>
          <a:p>
            <a:pPr lvl="0"/>
            <a:r>
              <a:rPr lang="en-US" dirty="0" smtClean="0"/>
              <a:t>Click to edit Master text styles</a:t>
            </a:r>
          </a:p>
        </p:txBody>
      </p:sp>
      <p:sp>
        <p:nvSpPr>
          <p:cNvPr id="46" name="Rectangle 37"/>
          <p:cNvSpPr>
            <a:spLocks noGrp="1"/>
          </p:cNvSpPr>
          <p:nvPr>
            <p:ph type="body" sz="quarter" idx="20"/>
          </p:nvPr>
        </p:nvSpPr>
        <p:spPr>
          <a:xfrm>
            <a:off x="7696200" y="1752600"/>
            <a:ext cx="685800" cy="228600"/>
          </a:xfrm>
          <a:solidFill>
            <a:schemeClr val="tx2"/>
          </a:solidFill>
        </p:spPr>
        <p:txBody>
          <a:bodyPr anchor="ctr"/>
          <a:lstStyle>
            <a:lvl1pPr algn="r">
              <a:buFontTx/>
              <a:buNone/>
              <a:defRPr sz="1100">
                <a:solidFill>
                  <a:schemeClr val="bg1"/>
                </a:solidFill>
              </a:defRPr>
            </a:lvl1pPr>
            <a:extLst/>
          </a:lstStyle>
          <a:p>
            <a:pPr lvl="0"/>
            <a:endParaRPr lang="en-US" dirty="0" smtClean="0"/>
          </a:p>
        </p:txBody>
      </p:sp>
      <p:sp>
        <p:nvSpPr>
          <p:cNvPr id="48" name="Rectangle 37"/>
          <p:cNvSpPr>
            <a:spLocks noGrp="1"/>
          </p:cNvSpPr>
          <p:nvPr>
            <p:ph type="body" sz="quarter" idx="22"/>
          </p:nvPr>
        </p:nvSpPr>
        <p:spPr>
          <a:xfrm>
            <a:off x="7696200" y="2209800"/>
            <a:ext cx="685800" cy="228600"/>
          </a:xfrm>
          <a:solidFill>
            <a:schemeClr val="tx2"/>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50" name="Rectangle 37"/>
          <p:cNvSpPr>
            <a:spLocks noGrp="1"/>
          </p:cNvSpPr>
          <p:nvPr>
            <p:ph type="body" sz="quarter" idx="24"/>
          </p:nvPr>
        </p:nvSpPr>
        <p:spPr>
          <a:xfrm>
            <a:off x="7696200" y="2667000"/>
            <a:ext cx="685800" cy="228600"/>
          </a:xfrm>
          <a:solidFill>
            <a:schemeClr val="tx2"/>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52" name="Rectangle 37"/>
          <p:cNvSpPr>
            <a:spLocks noGrp="1"/>
          </p:cNvSpPr>
          <p:nvPr>
            <p:ph type="body" sz="quarter" idx="26"/>
          </p:nvPr>
        </p:nvSpPr>
        <p:spPr>
          <a:xfrm>
            <a:off x="7696200" y="3124200"/>
            <a:ext cx="685800" cy="228600"/>
          </a:xfrm>
          <a:solidFill>
            <a:schemeClr val="tx2"/>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54" name="Rectangle 37"/>
          <p:cNvSpPr>
            <a:spLocks noGrp="1"/>
          </p:cNvSpPr>
          <p:nvPr>
            <p:ph type="body" sz="quarter" idx="28"/>
          </p:nvPr>
        </p:nvSpPr>
        <p:spPr>
          <a:xfrm>
            <a:off x="7696200" y="3581400"/>
            <a:ext cx="685800" cy="228600"/>
          </a:xfrm>
          <a:solidFill>
            <a:schemeClr val="tx2"/>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56" name="Rectangle 37"/>
          <p:cNvSpPr>
            <a:spLocks noGrp="1"/>
          </p:cNvSpPr>
          <p:nvPr>
            <p:ph type="body" sz="quarter" idx="30"/>
          </p:nvPr>
        </p:nvSpPr>
        <p:spPr>
          <a:xfrm>
            <a:off x="7696200" y="4038600"/>
            <a:ext cx="685800" cy="228600"/>
          </a:xfrm>
          <a:solidFill>
            <a:schemeClr val="tx2"/>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58" name="Rectangle 37"/>
          <p:cNvSpPr>
            <a:spLocks noGrp="1"/>
          </p:cNvSpPr>
          <p:nvPr>
            <p:ph type="body" sz="quarter" idx="32"/>
          </p:nvPr>
        </p:nvSpPr>
        <p:spPr>
          <a:xfrm>
            <a:off x="7696200" y="4495800"/>
            <a:ext cx="685800" cy="228600"/>
          </a:xfrm>
          <a:solidFill>
            <a:schemeClr val="tx2"/>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27" name="Rectangle 37"/>
          <p:cNvSpPr>
            <a:spLocks noGrp="1"/>
          </p:cNvSpPr>
          <p:nvPr>
            <p:ph type="body" sz="quarter" idx="34"/>
          </p:nvPr>
        </p:nvSpPr>
        <p:spPr>
          <a:xfrm>
            <a:off x="7696200" y="4953000"/>
            <a:ext cx="685800" cy="228600"/>
          </a:xfrm>
          <a:solidFill>
            <a:schemeClr val="tx2"/>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29" name="Rectangle 37"/>
          <p:cNvSpPr>
            <a:spLocks noGrp="1"/>
          </p:cNvSpPr>
          <p:nvPr>
            <p:ph type="body" sz="quarter" idx="36"/>
          </p:nvPr>
        </p:nvSpPr>
        <p:spPr>
          <a:xfrm>
            <a:off x="7696200" y="5410200"/>
            <a:ext cx="685800" cy="228600"/>
          </a:xfrm>
          <a:solidFill>
            <a:schemeClr val="tx2"/>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30" name="Rectangle 37"/>
          <p:cNvSpPr>
            <a:spLocks noGrp="1"/>
          </p:cNvSpPr>
          <p:nvPr>
            <p:ph type="body" sz="quarter" idx="37"/>
          </p:nvPr>
        </p:nvSpPr>
        <p:spPr>
          <a:xfrm>
            <a:off x="310896" y="5867400"/>
            <a:ext cx="7385304" cy="228600"/>
          </a:xfrm>
          <a:solidFill>
            <a:schemeClr val="tx2">
              <a:tint val="40000"/>
            </a:schemeClr>
          </a:solidFill>
        </p:spPr>
        <p:txBody>
          <a:bodyPr anchor="ctr">
            <a:noAutofit/>
          </a:bodyPr>
          <a:lstStyle>
            <a:lvl1pPr>
              <a:buFontTx/>
              <a:buNone/>
              <a:defRPr sz="1100"/>
            </a:lvl1pPr>
            <a:extLst/>
          </a:lstStyle>
          <a:p>
            <a:pPr lvl="0"/>
            <a:r>
              <a:rPr lang="en-US" smtClean="0"/>
              <a:t>Click to edit Master text styles</a:t>
            </a:r>
          </a:p>
        </p:txBody>
      </p:sp>
      <p:sp>
        <p:nvSpPr>
          <p:cNvPr id="31" name="Rectangle 37"/>
          <p:cNvSpPr>
            <a:spLocks noGrp="1"/>
          </p:cNvSpPr>
          <p:nvPr>
            <p:ph type="body" sz="quarter" idx="38"/>
          </p:nvPr>
        </p:nvSpPr>
        <p:spPr>
          <a:xfrm>
            <a:off x="7696200" y="5867400"/>
            <a:ext cx="685800" cy="228600"/>
          </a:xfrm>
          <a:solidFill>
            <a:schemeClr val="tx2"/>
          </a:solidFill>
        </p:spPr>
        <p:txBody>
          <a:bodyPr anchor="ctr"/>
          <a:lstStyle>
            <a:lvl1pPr algn="r">
              <a:buFontTx/>
              <a:buNone/>
              <a:defRPr sz="1100">
                <a:solidFill>
                  <a:schemeClr val="bg1"/>
                </a:solidFill>
              </a:defRPr>
            </a:lvl1pPr>
            <a:extLst/>
          </a:lstStyle>
          <a:p>
            <a:pPr lvl="0"/>
            <a:r>
              <a:rPr lang="en-US" smtClean="0"/>
              <a:t>Click to edit Master text styles</a:t>
            </a:r>
          </a:p>
        </p:txBody>
      </p:sp>
    </p:spTree>
    <p:extLst>
      <p:ext uri="{BB962C8B-B14F-4D97-AF65-F5344CB8AC3E}">
        <p14:creationId xmlns:p14="http://schemas.microsoft.com/office/powerpoint/2010/main" val="34881000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w/single col text">
    <p:spTree>
      <p:nvGrpSpPr>
        <p:cNvPr id="1" name=""/>
        <p:cNvGrpSpPr/>
        <p:nvPr/>
      </p:nvGrpSpPr>
      <p:grpSpPr>
        <a:xfrm>
          <a:off x="0" y="0"/>
          <a:ext cx="0" cy="0"/>
          <a:chOff x="0" y="0"/>
          <a:chExt cx="0" cy="0"/>
        </a:xfrm>
      </p:grpSpPr>
      <p:sp>
        <p:nvSpPr>
          <p:cNvPr id="19" name="Rectangle 8"/>
          <p:cNvSpPr>
            <a:spLocks noGrp="1"/>
          </p:cNvSpPr>
          <p:nvPr>
            <p:ph type="body" sz="quarter" idx="13"/>
          </p:nvPr>
        </p:nvSpPr>
        <p:spPr>
          <a:xfrm>
            <a:off x="304800" y="381000"/>
            <a:ext cx="8077200" cy="228600"/>
          </a:xfrm>
          <a:solidFill>
            <a:schemeClr val="accent6">
              <a:shade val="75000"/>
            </a:schemeClr>
          </a:solidFill>
        </p:spPr>
        <p:txBody>
          <a:bodyPr tIns="0" bIns="0" anchor="t" anchorCtr="0"/>
          <a:lstStyle>
            <a:lvl1pPr marL="0" indent="0">
              <a:spcBef>
                <a:spcPts val="0"/>
              </a:spcBef>
              <a:defRPr sz="1400" b="1" i="0" cap="all" spc="120">
                <a:solidFill>
                  <a:schemeClr val="bg1"/>
                </a:solidFill>
              </a:defRPr>
            </a:lvl1pPr>
            <a:extLst/>
          </a:lstStyle>
          <a:p>
            <a:pPr lvl="0"/>
            <a:r>
              <a:rPr lang="en-US" dirty="0" smtClean="0"/>
              <a:t>Click to edit Master text styles</a:t>
            </a:r>
          </a:p>
        </p:txBody>
      </p:sp>
      <p:sp>
        <p:nvSpPr>
          <p:cNvPr id="3" name="Text Placeholder 2"/>
          <p:cNvSpPr>
            <a:spLocks noGrp="1"/>
          </p:cNvSpPr>
          <p:nvPr>
            <p:ph type="body" sz="quarter" idx="14"/>
          </p:nvPr>
        </p:nvSpPr>
        <p:spPr>
          <a:xfrm>
            <a:off x="304800" y="1066800"/>
            <a:ext cx="8077200" cy="50292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6569968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ing w/2col">
    <p:spTree>
      <p:nvGrpSpPr>
        <p:cNvPr id="1" name=""/>
        <p:cNvGrpSpPr/>
        <p:nvPr/>
      </p:nvGrpSpPr>
      <p:grpSpPr>
        <a:xfrm>
          <a:off x="0" y="0"/>
          <a:ext cx="0" cy="0"/>
          <a:chOff x="0" y="0"/>
          <a:chExt cx="0" cy="0"/>
        </a:xfrm>
      </p:grpSpPr>
      <p:sp>
        <p:nvSpPr>
          <p:cNvPr id="14" name="Text Placeholder 2"/>
          <p:cNvSpPr>
            <a:spLocks noGrp="1"/>
          </p:cNvSpPr>
          <p:nvPr>
            <p:ph type="body" sz="quarter" idx="14"/>
          </p:nvPr>
        </p:nvSpPr>
        <p:spPr>
          <a:xfrm>
            <a:off x="304800" y="1066800"/>
            <a:ext cx="3886200" cy="5029200"/>
          </a:xfrm>
        </p:spPr>
        <p:txBody>
          <a:bodyPr spcCol="0"/>
          <a:lstStyle>
            <a:lvl1pPr>
              <a:defRPr sz="1400"/>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ext Placeholder 2"/>
          <p:cNvSpPr>
            <a:spLocks noGrp="1"/>
          </p:cNvSpPr>
          <p:nvPr>
            <p:ph type="body" sz="quarter" idx="15"/>
          </p:nvPr>
        </p:nvSpPr>
        <p:spPr>
          <a:xfrm>
            <a:off x="4495800" y="1066800"/>
            <a:ext cx="3886200" cy="5029200"/>
          </a:xfrm>
        </p:spPr>
        <p:txBody>
          <a:bodyPr spcCol="0"/>
          <a:lstStyle>
            <a:lvl1pPr>
              <a:defRPr sz="1400"/>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8"/>
          <p:cNvSpPr>
            <a:spLocks noGrp="1"/>
          </p:cNvSpPr>
          <p:nvPr>
            <p:ph type="body" sz="quarter" idx="16"/>
          </p:nvPr>
        </p:nvSpPr>
        <p:spPr>
          <a:xfrm>
            <a:off x="304800" y="381000"/>
            <a:ext cx="8077200" cy="228600"/>
          </a:xfrm>
          <a:solidFill>
            <a:schemeClr val="accent6">
              <a:shade val="75000"/>
            </a:schemeClr>
          </a:solidFill>
        </p:spPr>
        <p:txBody>
          <a:bodyPr tIns="0" bIns="0" anchor="t" anchorCtr="0"/>
          <a:lstStyle>
            <a:lvl1pPr marL="0" indent="0">
              <a:spcBef>
                <a:spcPts val="0"/>
              </a:spcBef>
              <a:defRPr sz="1400" b="1" i="0" cap="all" spc="120">
                <a:solidFill>
                  <a:schemeClr val="bg1"/>
                </a:solidFill>
              </a:defRPr>
            </a:lvl1pPr>
            <a:extLst/>
          </a:lstStyle>
          <a:p>
            <a:pPr lvl="0"/>
            <a:r>
              <a:rPr lang="en-US" dirty="0" smtClean="0"/>
              <a:t>Click to edit Master text styles</a:t>
            </a:r>
          </a:p>
        </p:txBody>
      </p:sp>
    </p:spTree>
    <p:extLst>
      <p:ext uri="{BB962C8B-B14F-4D97-AF65-F5344CB8AC3E}">
        <p14:creationId xmlns:p14="http://schemas.microsoft.com/office/powerpoint/2010/main" val="75684800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04800" y="4343400"/>
            <a:ext cx="8077200" cy="1981200"/>
          </a:xfrm>
        </p:spPr>
        <p:txBody>
          <a:bodyPr numCol="3"/>
          <a:lstStyle>
            <a:lvl1pPr>
              <a:defRPr baseline="0"/>
            </a:lvl1pPr>
            <a:lvl2pPr marL="0" indent="0">
              <a:defRPr/>
            </a:lvl2pPr>
          </a:lstStyle>
          <a:p>
            <a:pPr lvl="0"/>
            <a:r>
              <a:rPr lang="en-US" dirty="0" smtClean="0"/>
              <a:t>Click to edit Master text styles</a:t>
            </a:r>
          </a:p>
          <a:p>
            <a:pPr lvl="1"/>
            <a:r>
              <a:rPr lang="en-US" dirty="0" smtClean="0"/>
              <a:t>Second level</a:t>
            </a:r>
          </a:p>
        </p:txBody>
      </p:sp>
      <p:sp>
        <p:nvSpPr>
          <p:cNvPr id="12" name="Picture Placeholder 11"/>
          <p:cNvSpPr>
            <a:spLocks noGrp="1"/>
          </p:cNvSpPr>
          <p:nvPr>
            <p:ph type="pic" sz="quarter" idx="14"/>
          </p:nvPr>
        </p:nvSpPr>
        <p:spPr>
          <a:xfrm>
            <a:off x="304800" y="838200"/>
            <a:ext cx="8077200" cy="3200400"/>
          </a:xfrm>
        </p:spPr>
        <p:txBody>
          <a:bodyPr/>
          <a:lstStyle/>
          <a:p>
            <a:endParaRPr lang="en-US" dirty="0"/>
          </a:p>
        </p:txBody>
      </p:sp>
      <p:sp>
        <p:nvSpPr>
          <p:cNvPr id="5" name="Rectangle 8"/>
          <p:cNvSpPr>
            <a:spLocks noGrp="1"/>
          </p:cNvSpPr>
          <p:nvPr>
            <p:ph type="body" sz="quarter" idx="15"/>
          </p:nvPr>
        </p:nvSpPr>
        <p:spPr>
          <a:xfrm>
            <a:off x="304800" y="381000"/>
            <a:ext cx="8077200" cy="228600"/>
          </a:xfrm>
          <a:solidFill>
            <a:schemeClr val="accent6">
              <a:shade val="75000"/>
            </a:schemeClr>
          </a:solidFill>
        </p:spPr>
        <p:txBody>
          <a:bodyPr tIns="0" bIns="0" anchor="t" anchorCtr="0"/>
          <a:lstStyle>
            <a:lvl1pPr marL="0" indent="0">
              <a:spcBef>
                <a:spcPts val="0"/>
              </a:spcBef>
              <a:defRPr sz="1400" b="1" i="0" cap="all" spc="120">
                <a:solidFill>
                  <a:schemeClr val="bg1"/>
                </a:solidFill>
              </a:defRPr>
            </a:lvl1pPr>
            <a:extLst/>
          </a:lstStyle>
          <a:p>
            <a:pPr lvl="0"/>
            <a:r>
              <a:rPr lang="en-US" dirty="0" smtClean="0"/>
              <a:t>Click to edit Master text styles</a:t>
            </a:r>
          </a:p>
        </p:txBody>
      </p:sp>
    </p:spTree>
    <p:extLst>
      <p:ext uri="{BB962C8B-B14F-4D97-AF65-F5344CB8AC3E}">
        <p14:creationId xmlns:p14="http://schemas.microsoft.com/office/powerpoint/2010/main" val="17479192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839200" y="0"/>
            <a:ext cx="304800" cy="6858000"/>
          </a:xfrm>
          <a:prstGeom prst="rect">
            <a:avLst/>
          </a:prstGeom>
          <a:solidFill>
            <a:schemeClr val="tx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sp>
        <p:nvSpPr>
          <p:cNvPr id="1027" name="Rectangle 3"/>
          <p:cNvSpPr>
            <a:spLocks noGrp="1"/>
          </p:cNvSpPr>
          <p:nvPr>
            <p:ph type="body" idx="1"/>
          </p:nvPr>
        </p:nvSpPr>
        <p:spPr bwMode="auto">
          <a:xfrm>
            <a:off x="381000" y="381000"/>
            <a:ext cx="8001000" cy="586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Rectangle 10"/>
          <p:cNvSpPr/>
          <p:nvPr/>
        </p:nvSpPr>
        <p:spPr>
          <a:xfrm>
            <a:off x="0" y="0"/>
            <a:ext cx="76200" cy="6858000"/>
          </a:xfrm>
          <a:prstGeom prst="rect">
            <a:avLst/>
          </a:prstGeom>
          <a:solidFill>
            <a:schemeClr val="tx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sp>
        <p:nvSpPr>
          <p:cNvPr id="13" name="Rectangle 34"/>
          <p:cNvSpPr txBox="1">
            <a:spLocks/>
          </p:cNvSpPr>
          <p:nvPr/>
        </p:nvSpPr>
        <p:spPr>
          <a:xfrm>
            <a:off x="4648200" y="6477000"/>
            <a:ext cx="3733800"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r" fontAlgn="auto">
              <a:spcBef>
                <a:spcPts val="0"/>
              </a:spcBef>
              <a:spcAft>
                <a:spcPts val="0"/>
              </a:spcAft>
              <a:defRPr/>
            </a:pPr>
            <a:r>
              <a:rPr lang="en-US" kern="0" spc="150" dirty="0" smtClean="0">
                <a:solidFill>
                  <a:srgbClr val="000000"/>
                </a:solidFill>
              </a:rPr>
              <a:t>GEORGE MASON UNIVERSITY</a:t>
            </a:r>
            <a:endParaRPr lang="en-US" kern="0" spc="15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4" r:id="rId9"/>
    <p:sldLayoutId id="2147483728" r:id="rId10"/>
    <p:sldLayoutId id="2147483712" r:id="rId11"/>
    <p:sldLayoutId id="2147483725" r:id="rId12"/>
    <p:sldLayoutId id="2147483726" r:id="rId13"/>
    <p:sldLayoutId id="2147483727" r:id="rId14"/>
    <p:sldLayoutId id="2147483713" r:id="rId15"/>
    <p:sldLayoutId id="2147483717" r:id="rId16"/>
    <p:sldLayoutId id="2147483724" r:id="rId17"/>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2400" cap="small">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2pPr>
      <a:lvl3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3pPr>
      <a:lvl4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4pPr>
      <a:lvl5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9pPr>
      <a:extLst/>
    </p:titleStyle>
    <p:bodyStyle>
      <a:lvl1pPr marL="342900" indent="-342900" algn="l" rtl="0" eaLnBrk="1" fontAlgn="base" hangingPunct="1">
        <a:spcBef>
          <a:spcPct val="20000"/>
        </a:spcBef>
        <a:spcAft>
          <a:spcPct val="0"/>
        </a:spcAft>
        <a:defRPr sz="18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defRPr sz="1400">
          <a:solidFill>
            <a:srgbClr val="000000"/>
          </a:solidFill>
          <a:latin typeface="+mn-lt"/>
          <a:ea typeface="ＭＳ Ｐゴシック" charset="0"/>
          <a:cs typeface="+mn-cs"/>
        </a:defRPr>
      </a:lvl2pPr>
      <a:lvl3pPr marL="1143000" indent="-228600" algn="l" rtl="0" eaLnBrk="1" fontAlgn="base" hangingPunct="1">
        <a:spcBef>
          <a:spcPct val="20000"/>
        </a:spcBef>
        <a:spcAft>
          <a:spcPct val="0"/>
        </a:spcAft>
        <a:defRPr sz="1400">
          <a:solidFill>
            <a:srgbClr val="000000"/>
          </a:solidFill>
          <a:latin typeface="+mn-lt"/>
          <a:ea typeface="ＭＳ Ｐゴシック" charset="0"/>
          <a:cs typeface="+mn-cs"/>
        </a:defRPr>
      </a:lvl3pPr>
      <a:lvl4pPr marL="1600200" indent="-228600" algn="l" rtl="0" eaLnBrk="1" fontAlgn="base" hangingPunct="1">
        <a:spcBef>
          <a:spcPct val="20000"/>
        </a:spcBef>
        <a:spcAft>
          <a:spcPct val="0"/>
        </a:spcAft>
        <a:defRPr sz="1100">
          <a:solidFill>
            <a:srgbClr val="000000"/>
          </a:solidFill>
          <a:latin typeface="+mn-lt"/>
          <a:ea typeface="ＭＳ Ｐゴシック" charset="0"/>
          <a:cs typeface="+mn-cs"/>
        </a:defRPr>
      </a:lvl4pPr>
      <a:lvl5pPr marL="2057400" indent="-228600" algn="l" rtl="0" eaLnBrk="1" fontAlgn="base" hangingPunct="1">
        <a:spcBef>
          <a:spcPct val="20000"/>
        </a:spcBef>
        <a:spcAft>
          <a:spcPct val="0"/>
        </a:spcAft>
        <a:defRPr sz="1100">
          <a:solidFill>
            <a:srgbClr val="000000"/>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audio" Target="../media/audio1.wav"/><Relationship Id="rId7" Type="http://schemas.openxmlformats.org/officeDocument/2006/relationships/image" Target="../media/image27.png"/><Relationship Id="rId12" Type="http://schemas.microsoft.com/office/2007/relationships/hdphoto" Target="../media/hdphoto4.wdp"/><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31.png"/><Relationship Id="rId5" Type="http://schemas.openxmlformats.org/officeDocument/2006/relationships/image" Target="../media/image26.png"/><Relationship Id="rId10" Type="http://schemas.openxmlformats.org/officeDocument/2006/relationships/image" Target="../media/image30.png"/><Relationship Id="rId4" Type="http://schemas.openxmlformats.org/officeDocument/2006/relationships/image" Target="../media/image25.gif"/><Relationship Id="rId9" Type="http://schemas.openxmlformats.org/officeDocument/2006/relationships/image" Target="../media/image29.gif"/></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3.gif"/><Relationship Id="rId7"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5.gif"/><Relationship Id="rId5" Type="http://schemas.microsoft.com/office/2007/relationships/hdphoto" Target="../media/hdphoto5.wdp"/><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microsoft.com/office/2007/relationships/hdphoto" Target="../media/hdphoto8.wdp"/><Relationship Id="rId13" Type="http://schemas.microsoft.com/office/2007/relationships/hdphoto" Target="../media/hdphoto10.wdp"/><Relationship Id="rId3" Type="http://schemas.openxmlformats.org/officeDocument/2006/relationships/image" Target="../media/image37.png"/><Relationship Id="rId7" Type="http://schemas.openxmlformats.org/officeDocument/2006/relationships/image" Target="../media/image39.png"/><Relationship Id="rId12"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microsoft.com/office/2007/relationships/hdphoto" Target="../media/hdphoto7.wdp"/><Relationship Id="rId11" Type="http://schemas.openxmlformats.org/officeDocument/2006/relationships/image" Target="../media/image41.png"/><Relationship Id="rId5" Type="http://schemas.openxmlformats.org/officeDocument/2006/relationships/image" Target="../media/image38.png"/><Relationship Id="rId10" Type="http://schemas.microsoft.com/office/2007/relationships/hdphoto" Target="../media/hdphoto9.wdp"/><Relationship Id="rId4" Type="http://schemas.microsoft.com/office/2007/relationships/hdphoto" Target="../media/hdphoto6.wdp"/><Relationship Id="rId9" Type="http://schemas.openxmlformats.org/officeDocument/2006/relationships/image" Target="../media/image40.png"/></Relationships>
</file>

<file path=ppt/slides/_rels/slide15.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7.gif"/><Relationship Id="rId7" Type="http://schemas.openxmlformats.org/officeDocument/2006/relationships/image" Target="../media/image25.gi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5.gif"/><Relationship Id="rId5" Type="http://schemas.microsoft.com/office/2007/relationships/hdphoto" Target="../media/hdphoto13.wdp"/><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6.gif"/><Relationship Id="rId4" Type="http://schemas.openxmlformats.org/officeDocument/2006/relationships/image" Target="../media/image15.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60416" y="114299"/>
            <a:ext cx="2743200" cy="3810000"/>
          </a:xfrm>
          <a:prstGeom prst="rect">
            <a:avLst/>
          </a:prstGeom>
        </p:spPr>
      </p:pic>
      <p:sp>
        <p:nvSpPr>
          <p:cNvPr id="6" name="TextBox 5"/>
          <p:cNvSpPr txBox="1"/>
          <p:nvPr/>
        </p:nvSpPr>
        <p:spPr>
          <a:xfrm>
            <a:off x="16396" y="-33759"/>
            <a:ext cx="9127603" cy="4084994"/>
          </a:xfrm>
          <a:prstGeom prst="rect">
            <a:avLst/>
          </a:prstGeom>
          <a:solidFill>
            <a:schemeClr val="tx1">
              <a:lumMod val="75000"/>
            </a:schemeClr>
          </a:solidFill>
        </p:spPr>
        <p:txBody>
          <a:bodyPr wrap="square" rtlCol="0">
            <a:spAutoFit/>
          </a:bodyPr>
          <a:lstStyle/>
          <a:p>
            <a:endParaRPr lang="en-US" sz="3600" dirty="0">
              <a:solidFill>
                <a:srgbClr val="ECB409"/>
              </a:solidFill>
            </a:endParaRPr>
          </a:p>
        </p:txBody>
      </p:sp>
      <p:sp>
        <p:nvSpPr>
          <p:cNvPr id="7" name="Title 6"/>
          <p:cNvSpPr>
            <a:spLocks noGrp="1"/>
          </p:cNvSpPr>
          <p:nvPr>
            <p:ph type="ctrTitle"/>
          </p:nvPr>
        </p:nvSpPr>
        <p:spPr>
          <a:xfrm>
            <a:off x="-76200" y="4114799"/>
            <a:ext cx="7543800" cy="466069"/>
          </a:xfrm>
        </p:spPr>
        <p:txBody>
          <a:bodyPr/>
          <a:lstStyle/>
          <a:p>
            <a:r>
              <a:rPr lang="en-US" sz="3600" dirty="0" smtClean="0"/>
              <a:t>RSO BUDGETING BASICS</a:t>
            </a:r>
            <a:endParaRPr lang="en-US" sz="36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400" y="114299"/>
            <a:ext cx="2743200" cy="3810000"/>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96000" y="136485"/>
            <a:ext cx="2743200" cy="3810000"/>
          </a:xfrm>
          <a:prstGeom prst="rect">
            <a:avLst/>
          </a:prstGeom>
        </p:spPr>
      </p:pic>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87984" y="94043"/>
            <a:ext cx="2743200" cy="3810000"/>
          </a:xfrm>
          <a:prstGeom prst="rect">
            <a:avLst/>
          </a:prstGeom>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9524" b="99499" l="9699" r="92475">
                        <a14:foregroundMark x1="45485" y1="96992" x2="45485" y2="96992"/>
                      </a14:backgroundRemoval>
                    </a14:imgEffect>
                  </a14:imgLayer>
                </a14:imgProps>
              </a:ext>
              <a:ext uri="{28A0092B-C50C-407E-A947-70E740481C1C}">
                <a14:useLocalDpi xmlns:a14="http://schemas.microsoft.com/office/drawing/2010/main" val="0"/>
              </a:ext>
            </a:extLst>
          </a:blip>
          <a:stretch>
            <a:fillRect/>
          </a:stretch>
        </p:blipFill>
        <p:spPr>
          <a:xfrm>
            <a:off x="1752812" y="217931"/>
            <a:ext cx="5714788" cy="381304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57200" y="228600"/>
            <a:ext cx="8077200" cy="457200"/>
          </a:xfrm>
          <a:solidFill>
            <a:srgbClr val="1A6613"/>
          </a:solidFill>
        </p:spPr>
        <p:txBody>
          <a:bodyPr>
            <a:noAutofit/>
          </a:bodyPr>
          <a:lstStyle/>
          <a:p>
            <a:pPr algn="ctr" fontAlgn="auto">
              <a:spcAft>
                <a:spcPts val="0"/>
              </a:spcAft>
              <a:defRPr/>
            </a:pPr>
            <a:r>
              <a:rPr lang="en-US" sz="2800" dirty="0" smtClean="0"/>
              <a:t>Purchase Order (PO)</a:t>
            </a:r>
            <a:endParaRPr lang="en-US" sz="2800" dirty="0"/>
          </a:p>
        </p:txBody>
      </p:sp>
      <p:sp>
        <p:nvSpPr>
          <p:cNvPr id="20482" name="Text Placeholder 2"/>
          <p:cNvSpPr>
            <a:spLocks noGrp="1"/>
          </p:cNvSpPr>
          <p:nvPr>
            <p:ph type="body" sz="quarter" idx="14"/>
          </p:nvPr>
        </p:nvSpPr>
        <p:spPr>
          <a:xfrm>
            <a:off x="381000" y="914400"/>
            <a:ext cx="8077200" cy="2234458"/>
          </a:xfrm>
        </p:spPr>
        <p:txBody>
          <a:bodyPr>
            <a:spAutoFit/>
          </a:bodyPr>
          <a:lstStyle/>
          <a:p>
            <a:pPr>
              <a:buFont typeface="Wingdings" panose="05000000000000000000" pitchFamily="2" charset="2"/>
              <a:buChar char="Ø"/>
            </a:pPr>
            <a:r>
              <a:rPr lang="en-US" sz="2400" b="1" kern="1200" dirty="0">
                <a:latin typeface="+mj-lt"/>
                <a:cs typeface="Times New Roman" panose="02020603050405020304" pitchFamily="18" charset="0"/>
              </a:rPr>
              <a:t>Pay </a:t>
            </a:r>
            <a:r>
              <a:rPr lang="en-US" sz="2400" b="1" kern="1200" dirty="0" smtClean="0">
                <a:latin typeface="+mj-lt"/>
                <a:cs typeface="Times New Roman" panose="02020603050405020304" pitchFamily="18" charset="0"/>
              </a:rPr>
              <a:t>an off-campus vendor for a good or </a:t>
            </a:r>
            <a:r>
              <a:rPr lang="en-US" sz="2400" b="1" kern="1200" dirty="0">
                <a:latin typeface="+mj-lt"/>
                <a:cs typeface="Times New Roman" panose="02020603050405020304" pitchFamily="18" charset="0"/>
              </a:rPr>
              <a:t>service.</a:t>
            </a:r>
          </a:p>
          <a:p>
            <a:pPr>
              <a:buFont typeface="Wingdings" panose="05000000000000000000" pitchFamily="2" charset="2"/>
              <a:buChar char="Ø"/>
            </a:pPr>
            <a:endParaRPr lang="en-US" sz="2400" dirty="0" smtClean="0">
              <a:latin typeface="Calibri" charset="0"/>
            </a:endParaRPr>
          </a:p>
          <a:p>
            <a:pPr>
              <a:buFont typeface="Wingdings" panose="05000000000000000000" pitchFamily="2" charset="2"/>
              <a:buChar char="Ø"/>
            </a:pPr>
            <a:endParaRPr lang="en-US" sz="2400" dirty="0" smtClean="0">
              <a:latin typeface="Calibri" charset="0"/>
            </a:endParaRPr>
          </a:p>
          <a:p>
            <a:pPr marL="0" indent="0"/>
            <a:endParaRPr lang="en-US" sz="2400" dirty="0">
              <a:latin typeface="Calibri" charset="0"/>
            </a:endParaRPr>
          </a:p>
          <a:p>
            <a:pPr marL="0" indent="0"/>
            <a:endParaRPr lang="en-US" sz="2400" dirty="0">
              <a:latin typeface="Calibri" charset="0"/>
            </a:endParaRPr>
          </a:p>
        </p:txBody>
      </p:sp>
      <p:sp>
        <p:nvSpPr>
          <p:cNvPr id="11" name="TextBox 10"/>
          <p:cNvSpPr txBox="1"/>
          <p:nvPr/>
        </p:nvSpPr>
        <p:spPr>
          <a:xfrm>
            <a:off x="8839200" y="0"/>
            <a:ext cx="304800" cy="6858000"/>
          </a:xfrm>
          <a:prstGeom prst="rect">
            <a:avLst/>
          </a:prstGeom>
          <a:solidFill>
            <a:srgbClr val="DFBD17"/>
          </a:solidFill>
        </p:spPr>
        <p:txBody>
          <a:bodyPr wrap="square" rtlCol="0">
            <a:spAutoFit/>
          </a:bodyPr>
          <a:lstStyle/>
          <a:p>
            <a:endParaRPr lang="en-US" dirty="0"/>
          </a:p>
        </p:txBody>
      </p:sp>
      <p:pic>
        <p:nvPicPr>
          <p:cNvPr id="13" name="Pictur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09800" y="1828800"/>
            <a:ext cx="3962400" cy="4758734"/>
          </a:xfrm>
          <a:prstGeom prst="rect">
            <a:avLst/>
          </a:prstGeom>
        </p:spPr>
      </p:pic>
    </p:spTree>
    <p:extLst>
      <p:ext uri="{BB962C8B-B14F-4D97-AF65-F5344CB8AC3E}">
        <p14:creationId xmlns:p14="http://schemas.microsoft.com/office/powerpoint/2010/main" val="4160429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051849" y="3775401"/>
            <a:ext cx="1457003" cy="646331"/>
          </a:xfrm>
          <a:prstGeom prst="rect">
            <a:avLst/>
          </a:prstGeom>
          <a:noFill/>
        </p:spPr>
        <p:txBody>
          <a:bodyPr wrap="square" rtlCol="0">
            <a:spAutoFit/>
          </a:bodyPr>
          <a:lstStyle/>
          <a:p>
            <a:r>
              <a:rPr lang="en-US" dirty="0" smtClean="0">
                <a:solidFill>
                  <a:srgbClr val="000000"/>
                </a:solidFill>
                <a:latin typeface="Eras Demi ITC" panose="020B0805030504020804" pitchFamily="34" charset="0"/>
              </a:rPr>
              <a:t>Mason </a:t>
            </a:r>
            <a:r>
              <a:rPr lang="en-US" dirty="0" err="1" smtClean="0">
                <a:solidFill>
                  <a:srgbClr val="000000"/>
                </a:solidFill>
                <a:latin typeface="Eras Demi ITC" panose="020B0805030504020804" pitchFamily="34" charset="0"/>
              </a:rPr>
              <a:t>Ravenclaws</a:t>
            </a:r>
            <a:endParaRPr lang="en-US" dirty="0">
              <a:solidFill>
                <a:srgbClr val="000000"/>
              </a:solidFill>
              <a:latin typeface="Eras Demi ITC" panose="020B0805030504020804" pitchFamily="34" charset="0"/>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239733" y="2806300"/>
            <a:ext cx="681301" cy="589233"/>
          </a:xfrm>
          <a:prstGeom prst="rect">
            <a:avLst/>
          </a:prstGeom>
        </p:spPr>
      </p:pic>
      <p:pic>
        <p:nvPicPr>
          <p:cNvPr id="15" name="Picture 14"/>
          <p:cNvPicPr>
            <a:picLocks noChangeAspect="1"/>
          </p:cNvPicPr>
          <p:nvPr/>
        </p:nvPicPr>
        <p:blipFill>
          <a:blip r:embed="rId5" cstate="email">
            <a:extLst>
              <a:ext uri="{BEBA8EAE-BF5A-486C-A8C5-ECC9F3942E4B}">
                <a14:imgProps xmlns:a14="http://schemas.microsoft.com/office/drawing/2010/main">
                  <a14:imgLayer r:embed="rId6">
                    <a14:imgEffect>
                      <a14:backgroundRemoval t="889" b="96889" l="0" r="99533">
                        <a14:foregroundMark x1="69626" y1="68000" x2="69626" y2="68000"/>
                        <a14:foregroundMark x1="60280" y1="69778" x2="60280" y2="69778"/>
                        <a14:foregroundMark x1="74766" y1="61333" x2="74766" y2="61333"/>
                        <a14:foregroundMark x1="72897" y1="55556" x2="72897" y2="55556"/>
                        <a14:foregroundMark x1="64019" y1="71556" x2="64019" y2="71556"/>
                        <a14:foregroundMark x1="59346" y1="74667" x2="59346" y2="74667"/>
                        <a14:foregroundMark x1="85047" y1="63111" x2="85047" y2="63111"/>
                        <a14:foregroundMark x1="74299" y1="72444" x2="74299" y2="72444"/>
                        <a14:foregroundMark x1="74766" y1="78222" x2="74766" y2="78222"/>
                        <a14:foregroundMark x1="72430" y1="85333" x2="72430" y2="85333"/>
                        <a14:foregroundMark x1="71028" y1="94222" x2="71028" y2="94222"/>
                        <a14:foregroundMark x1="85981" y1="87556" x2="85981" y2="87556"/>
                        <a14:foregroundMark x1="86916" y1="65333" x2="86916" y2="65333"/>
                        <a14:foregroundMark x1="87850" y1="59556" x2="87850" y2="59556"/>
                        <a14:foregroundMark x1="94860" y1="76000" x2="94860" y2="76000"/>
                        <a14:foregroundMark x1="83178" y1="47556" x2="83178" y2="47556"/>
                        <a14:foregroundMark x1="83645" y1="85333" x2="83645" y2="85333"/>
                        <a14:backgroundMark x1="13084" y1="39556" x2="13084" y2="39556"/>
                        <a14:backgroundMark x1="27570" y1="41333" x2="27570" y2="41333"/>
                        <a14:backgroundMark x1="56542" y1="36889" x2="56542" y2="36889"/>
                        <a14:backgroundMark x1="65888" y1="31111" x2="65888" y2="31111"/>
                        <a14:backgroundMark x1="51869" y1="32000" x2="51869" y2="32000"/>
                        <a14:backgroundMark x1="56075" y1="61778" x2="56075" y2="61778"/>
                        <a14:backgroundMark x1="63084" y1="59111" x2="63084" y2="59111"/>
                        <a14:backgroundMark x1="64019" y1="62667" x2="64019" y2="62667"/>
                        <a14:backgroundMark x1="69159" y1="59111" x2="69159" y2="59111"/>
                        <a14:backgroundMark x1="69159" y1="51556" x2="69159" y2="51556"/>
                      </a14:backgroundRemoval>
                    </a14:imgEffect>
                  </a14:imgLayer>
                </a14:imgProps>
              </a:ext>
              <a:ext uri="{28A0092B-C50C-407E-A947-70E740481C1C}">
                <a14:useLocalDpi xmlns:a14="http://schemas.microsoft.com/office/drawing/2010/main" val="0"/>
              </a:ext>
            </a:extLst>
          </a:blip>
          <a:stretch>
            <a:fillRect/>
          </a:stretch>
        </p:blipFill>
        <p:spPr>
          <a:xfrm>
            <a:off x="3080935" y="1893464"/>
            <a:ext cx="2453686" cy="2583904"/>
          </a:xfrm>
          <a:prstGeom prst="rect">
            <a:avLst/>
          </a:prstGeom>
          <a:effectLst>
            <a:softEdge rad="12700"/>
          </a:effectLst>
        </p:spPr>
      </p:pic>
      <p:sp>
        <p:nvSpPr>
          <p:cNvPr id="20482" name="Text Placeholder 2"/>
          <p:cNvSpPr>
            <a:spLocks noGrp="1"/>
          </p:cNvSpPr>
          <p:nvPr>
            <p:ph type="body" sz="quarter" idx="14"/>
          </p:nvPr>
        </p:nvSpPr>
        <p:spPr>
          <a:xfrm>
            <a:off x="304800" y="1239982"/>
            <a:ext cx="8077200" cy="1791260"/>
          </a:xfrm>
        </p:spPr>
        <p:txBody>
          <a:bodyPr>
            <a:spAutoFit/>
          </a:bodyPr>
          <a:lstStyle/>
          <a:p>
            <a:pPr>
              <a:buFont typeface="Wingdings" panose="05000000000000000000" pitchFamily="2" charset="2"/>
              <a:buChar char="Ø"/>
            </a:pPr>
            <a:endParaRPr lang="en-US" sz="2400" dirty="0" smtClean="0">
              <a:latin typeface="Calibri" charset="0"/>
            </a:endParaRPr>
          </a:p>
          <a:p>
            <a:pPr>
              <a:buFont typeface="Wingdings" panose="05000000000000000000" pitchFamily="2" charset="2"/>
              <a:buChar char="Ø"/>
            </a:pPr>
            <a:endParaRPr lang="en-US" sz="2400" dirty="0" smtClean="0">
              <a:latin typeface="Calibri" charset="0"/>
            </a:endParaRPr>
          </a:p>
          <a:p>
            <a:pPr marL="0" indent="0"/>
            <a:endParaRPr lang="en-US" sz="2400" dirty="0">
              <a:latin typeface="Calibri" charset="0"/>
            </a:endParaRPr>
          </a:p>
          <a:p>
            <a:pPr marL="0" indent="0"/>
            <a:endParaRPr lang="en-US" sz="2400" dirty="0">
              <a:latin typeface="Calibri" charset="0"/>
            </a:endParaRPr>
          </a:p>
        </p:txBody>
      </p:sp>
      <p:sp>
        <p:nvSpPr>
          <p:cNvPr id="11" name="TextBox 10"/>
          <p:cNvSpPr txBox="1"/>
          <p:nvPr/>
        </p:nvSpPr>
        <p:spPr>
          <a:xfrm>
            <a:off x="8839200" y="0"/>
            <a:ext cx="304800" cy="6858000"/>
          </a:xfrm>
          <a:prstGeom prst="rect">
            <a:avLst/>
          </a:prstGeom>
          <a:solidFill>
            <a:srgbClr val="DFBD17"/>
          </a:solidFill>
        </p:spPr>
        <p:txBody>
          <a:bodyPr wrap="square" rtlCol="0">
            <a:spAutoFit/>
          </a:bodyPr>
          <a:lstStyle/>
          <a:p>
            <a:endParaRPr lang="en-US" dirty="0"/>
          </a:p>
        </p:txBody>
      </p:sp>
      <p:pic>
        <p:nvPicPr>
          <p:cNvPr id="2" name="Picture 1"/>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817433" y="682429"/>
            <a:ext cx="1934079" cy="1934079"/>
          </a:xfrm>
          <a:prstGeom prst="rect">
            <a:avLst/>
          </a:prstGeom>
        </p:spPr>
      </p:pic>
      <p:pic>
        <p:nvPicPr>
          <p:cNvPr id="12" name="Picture 11"/>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24666" y="846863"/>
            <a:ext cx="8383736" cy="4445920"/>
          </a:xfrm>
          <a:prstGeom prst="rect">
            <a:avLst/>
          </a:prstGeom>
          <a:effectLst>
            <a:glow rad="228600">
              <a:srgbClr val="002060">
                <a:alpha val="40000"/>
              </a:srgbClr>
            </a:glow>
            <a:softEdge rad="12700"/>
          </a:effectLst>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02861" y="696776"/>
            <a:ext cx="3048000" cy="4572000"/>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9736" y="877956"/>
            <a:ext cx="3048000" cy="4572000"/>
          </a:xfrm>
          <a:prstGeom prst="rect">
            <a:avLst/>
          </a:prstGeom>
        </p:spPr>
      </p:pic>
      <p:pic>
        <p:nvPicPr>
          <p:cNvPr id="21" name="Picture 20"/>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465563" y="4422967"/>
            <a:ext cx="2421674" cy="1940715"/>
          </a:xfrm>
          <a:prstGeom prst="rect">
            <a:avLst/>
          </a:prstGeom>
          <a:effectLst>
            <a:softEdge rad="31750"/>
          </a:effectLst>
        </p:spPr>
      </p:pic>
      <p:pic>
        <p:nvPicPr>
          <p:cNvPr id="6" name="Picture 5"/>
          <p:cNvPicPr>
            <a:picLocks noChangeAspect="1"/>
          </p:cNvPicPr>
          <p:nvPr/>
        </p:nvPicPr>
        <p:blipFill>
          <a:blip r:embed="rId11" cstate="email">
            <a:extLst>
              <a:ext uri="{BEBA8EAE-BF5A-486C-A8C5-ECC9F3942E4B}">
                <a14:imgProps xmlns:a14="http://schemas.microsoft.com/office/drawing/2010/main">
                  <a14:imgLayer r:embed="rId12">
                    <a14:imgEffect>
                      <a14:backgroundRemoval t="0" b="100000" l="866" r="99134">
                        <a14:backgroundMark x1="54545" y1="36626" x2="57576" y2="37860"/>
                        <a14:backgroundMark x1="54978" y1="32510" x2="54978" y2="32510"/>
                        <a14:backgroundMark x1="48485" y1="33333" x2="48485" y2="33333"/>
                        <a14:backgroundMark x1="29437" y1="40741" x2="29437" y2="40741"/>
                        <a14:backgroundMark x1="45887" y1="54321" x2="45887" y2="54321"/>
                        <a14:backgroundMark x1="65801" y1="57202" x2="65801" y2="57202"/>
                        <a14:backgroundMark x1="57143" y1="61728" x2="57143" y2="61728"/>
                        <a14:backgroundMark x1="68398" y1="50206" x2="68398" y2="50206"/>
                      </a14:backgroundRemoval>
                    </a14:imgEffect>
                  </a14:imgLayer>
                </a14:imgProps>
              </a:ext>
              <a:ext uri="{28A0092B-C50C-407E-A947-70E740481C1C}">
                <a14:useLocalDpi xmlns:a14="http://schemas.microsoft.com/office/drawing/2010/main" val="0"/>
              </a:ext>
            </a:extLst>
          </a:blip>
          <a:stretch>
            <a:fillRect/>
          </a:stretch>
        </p:blipFill>
        <p:spPr>
          <a:xfrm>
            <a:off x="6177085" y="4046382"/>
            <a:ext cx="2200518" cy="2317300"/>
          </a:xfrm>
          <a:prstGeom prst="rect">
            <a:avLst/>
          </a:prstGeom>
        </p:spPr>
      </p:pic>
      <p:sp>
        <p:nvSpPr>
          <p:cNvPr id="16" name="TextBox 15"/>
          <p:cNvSpPr txBox="1"/>
          <p:nvPr/>
        </p:nvSpPr>
        <p:spPr>
          <a:xfrm>
            <a:off x="6177085" y="5734267"/>
            <a:ext cx="1457003" cy="646331"/>
          </a:xfrm>
          <a:prstGeom prst="rect">
            <a:avLst/>
          </a:prstGeom>
          <a:noFill/>
        </p:spPr>
        <p:txBody>
          <a:bodyPr wrap="square" rtlCol="0">
            <a:spAutoFit/>
          </a:bodyPr>
          <a:lstStyle/>
          <a:p>
            <a:r>
              <a:rPr lang="en-US" dirty="0" smtClean="0">
                <a:solidFill>
                  <a:srgbClr val="000000"/>
                </a:solidFill>
                <a:latin typeface="Eras Demi ITC" panose="020B0805030504020804" pitchFamily="34" charset="0"/>
              </a:rPr>
              <a:t>Mason </a:t>
            </a:r>
            <a:r>
              <a:rPr lang="en-US" dirty="0" err="1" smtClean="0">
                <a:solidFill>
                  <a:srgbClr val="000000"/>
                </a:solidFill>
                <a:latin typeface="Eras Demi ITC" panose="020B0805030504020804" pitchFamily="34" charset="0"/>
              </a:rPr>
              <a:t>Ravenclaws</a:t>
            </a:r>
            <a:endParaRPr lang="en-US" dirty="0">
              <a:solidFill>
                <a:srgbClr val="000000"/>
              </a:solidFill>
              <a:latin typeface="Eras Demi ITC" panose="020B0805030504020804" pitchFamily="34" charset="0"/>
            </a:endParaRPr>
          </a:p>
        </p:txBody>
      </p:sp>
      <p:pic>
        <p:nvPicPr>
          <p:cNvPr id="18" name="Picture 1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296152" y="4941942"/>
            <a:ext cx="442328" cy="382554"/>
          </a:xfrm>
          <a:prstGeom prst="rect">
            <a:avLst/>
          </a:prstGeom>
        </p:spPr>
      </p:pic>
    </p:spTree>
    <p:extLst>
      <p:ext uri="{BB962C8B-B14F-4D97-AF65-F5344CB8AC3E}">
        <p14:creationId xmlns:p14="http://schemas.microsoft.com/office/powerpoint/2010/main" val="272092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ircle(in)">
                                      <p:cBhvr>
                                        <p:cTn id="29" dur="2000"/>
                                        <p:tgtEl>
                                          <p:spTgt spid="12"/>
                                        </p:tgtEl>
                                      </p:cBhvr>
                                    </p:animEffect>
                                  </p:childTnLst>
                                </p:cTn>
                              </p:par>
                              <p:par>
                                <p:cTn id="30" presetID="6" presetClass="entr" presetSubtype="16"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circle(in)">
                                      <p:cBhvr>
                                        <p:cTn id="32" dur="2000"/>
                                        <p:tgtEl>
                                          <p:spTgt spid="22"/>
                                        </p:tgtEl>
                                      </p:cBhvr>
                                    </p:animEffect>
                                  </p:childTnLst>
                                </p:cTn>
                              </p:par>
                              <p:par>
                                <p:cTn id="33" presetID="6" presetClass="entr" presetSubtype="16"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circle(in)">
                                      <p:cBhvr>
                                        <p:cTn id="35" dur="20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57200" y="228600"/>
            <a:ext cx="8077200" cy="457200"/>
          </a:xfrm>
          <a:solidFill>
            <a:srgbClr val="1A6613"/>
          </a:solidFill>
        </p:spPr>
        <p:txBody>
          <a:bodyPr>
            <a:noAutofit/>
          </a:bodyPr>
          <a:lstStyle/>
          <a:p>
            <a:pPr algn="ctr" fontAlgn="auto">
              <a:spcAft>
                <a:spcPts val="0"/>
              </a:spcAft>
              <a:defRPr/>
            </a:pPr>
            <a:r>
              <a:rPr lang="en-US" sz="2800" dirty="0" smtClean="0"/>
              <a:t>Reimbursement</a:t>
            </a:r>
            <a:endParaRPr lang="en-US" sz="2800" dirty="0"/>
          </a:p>
        </p:txBody>
      </p:sp>
      <p:sp>
        <p:nvSpPr>
          <p:cNvPr id="20482" name="Text Placeholder 2"/>
          <p:cNvSpPr>
            <a:spLocks noGrp="1"/>
          </p:cNvSpPr>
          <p:nvPr>
            <p:ph type="body" sz="quarter" idx="14"/>
          </p:nvPr>
        </p:nvSpPr>
        <p:spPr>
          <a:xfrm>
            <a:off x="381000" y="914400"/>
            <a:ext cx="8077200" cy="2234458"/>
          </a:xfrm>
        </p:spPr>
        <p:txBody>
          <a:bodyPr>
            <a:spAutoFit/>
          </a:bodyPr>
          <a:lstStyle/>
          <a:p>
            <a:pPr>
              <a:buFont typeface="Wingdings" panose="05000000000000000000" pitchFamily="2" charset="2"/>
              <a:buChar char="Ø"/>
            </a:pPr>
            <a:r>
              <a:rPr lang="en-US" sz="2400" b="1" kern="1200" dirty="0">
                <a:cs typeface="Times New Roman" panose="02020603050405020304" pitchFamily="18" charset="0"/>
              </a:rPr>
              <a:t>Repay </a:t>
            </a:r>
            <a:r>
              <a:rPr lang="en-US" sz="2400" b="1" kern="1200" dirty="0" smtClean="0">
                <a:cs typeface="Times New Roman" panose="02020603050405020304" pitchFamily="18" charset="0"/>
              </a:rPr>
              <a:t>an RSO member for an out-of-pocket </a:t>
            </a:r>
            <a:r>
              <a:rPr lang="en-US" sz="2400" b="1" kern="1200" dirty="0">
                <a:cs typeface="Times New Roman" panose="02020603050405020304" pitchFamily="18" charset="0"/>
              </a:rPr>
              <a:t>expense.</a:t>
            </a:r>
          </a:p>
          <a:p>
            <a:pPr>
              <a:buFont typeface="Wingdings" panose="05000000000000000000" pitchFamily="2" charset="2"/>
              <a:buChar char="Ø"/>
            </a:pPr>
            <a:endParaRPr lang="en-US" sz="2400" dirty="0" smtClean="0">
              <a:latin typeface="Calibri" charset="0"/>
            </a:endParaRPr>
          </a:p>
          <a:p>
            <a:pPr>
              <a:buFont typeface="Wingdings" panose="05000000000000000000" pitchFamily="2" charset="2"/>
              <a:buChar char="Ø"/>
            </a:pPr>
            <a:endParaRPr lang="en-US" sz="2400" dirty="0" smtClean="0">
              <a:latin typeface="Calibri" charset="0"/>
            </a:endParaRPr>
          </a:p>
          <a:p>
            <a:pPr marL="0" indent="0"/>
            <a:endParaRPr lang="en-US" sz="2400" dirty="0">
              <a:latin typeface="Calibri" charset="0"/>
            </a:endParaRPr>
          </a:p>
          <a:p>
            <a:pPr marL="0" indent="0"/>
            <a:endParaRPr lang="en-US" sz="2400" dirty="0">
              <a:latin typeface="Calibri" charset="0"/>
            </a:endParaRPr>
          </a:p>
        </p:txBody>
      </p:sp>
      <p:sp>
        <p:nvSpPr>
          <p:cNvPr id="11" name="TextBox 10"/>
          <p:cNvSpPr txBox="1"/>
          <p:nvPr/>
        </p:nvSpPr>
        <p:spPr>
          <a:xfrm>
            <a:off x="8839200" y="0"/>
            <a:ext cx="304800" cy="6858000"/>
          </a:xfrm>
          <a:prstGeom prst="rect">
            <a:avLst/>
          </a:prstGeom>
          <a:solidFill>
            <a:srgbClr val="DFBD17"/>
          </a:solidFill>
        </p:spPr>
        <p:txBody>
          <a:bodyPr wrap="square" rtlCol="0">
            <a:spAutoFit/>
          </a:bodyPr>
          <a:lstStyle/>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828800"/>
            <a:ext cx="4229100" cy="4229100"/>
          </a:xfrm>
          <a:prstGeom prst="rect">
            <a:avLst/>
          </a:prstGeom>
        </p:spPr>
      </p:pic>
    </p:spTree>
    <p:extLst>
      <p:ext uri="{BB962C8B-B14F-4D97-AF65-F5344CB8AC3E}">
        <p14:creationId xmlns:p14="http://schemas.microsoft.com/office/powerpoint/2010/main" val="102708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839200" y="0"/>
            <a:ext cx="304800" cy="6858000"/>
          </a:xfrm>
          <a:prstGeom prst="rect">
            <a:avLst/>
          </a:prstGeom>
          <a:solidFill>
            <a:srgbClr val="DFBD17"/>
          </a:solidFill>
        </p:spPr>
        <p:txBody>
          <a:bodyPr wrap="square" rtlCol="0">
            <a:spAutoFit/>
          </a:bodyPr>
          <a:lstStyle/>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667" y="876542"/>
            <a:ext cx="8382000" cy="4191000"/>
          </a:xfrm>
          <a:prstGeom prst="rect">
            <a:avLst/>
          </a:prstGeom>
          <a:ln>
            <a:noFill/>
          </a:ln>
          <a:effectLst>
            <a:outerShdw blurRad="190500" algn="tl" rotWithShape="0">
              <a:srgbClr val="000000">
                <a:alpha val="70000"/>
              </a:srgbClr>
            </a:outerShdw>
          </a:effectLst>
        </p:spPr>
      </p:pic>
      <p:pic>
        <p:nvPicPr>
          <p:cNvPr id="2" name="Picture 1"/>
          <p:cNvPicPr>
            <a:picLocks noChangeAspect="1"/>
          </p:cNvPicPr>
          <p:nvPr/>
        </p:nvPicPr>
        <p:blipFill>
          <a:blip r:embed="rId4" cstate="email">
            <a:extLst>
              <a:ext uri="{BEBA8EAE-BF5A-486C-A8C5-ECC9F3942E4B}">
                <a14:imgProps xmlns:a14="http://schemas.microsoft.com/office/drawing/2010/main">
                  <a14:imgLayer r:embed="rId5">
                    <a14:imgEffect>
                      <a14:backgroundRemoval t="3143" b="98000" l="9968" r="89925"/>
                    </a14:imgEffect>
                  </a14:imgLayer>
                </a14:imgProps>
              </a:ext>
              <a:ext uri="{28A0092B-C50C-407E-A947-70E740481C1C}">
                <a14:useLocalDpi xmlns:a14="http://schemas.microsoft.com/office/drawing/2010/main" val="0"/>
              </a:ext>
            </a:extLst>
          </a:blip>
          <a:stretch>
            <a:fillRect/>
          </a:stretch>
        </p:blipFill>
        <p:spPr>
          <a:xfrm>
            <a:off x="4695298" y="3339567"/>
            <a:ext cx="4607934" cy="3455950"/>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255801" y="4769136"/>
            <a:ext cx="782891" cy="939469"/>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26345" y="4142536"/>
            <a:ext cx="2923561" cy="2192671"/>
          </a:xfrm>
          <a:prstGeom prst="rect">
            <a:avLst/>
          </a:prstGeom>
          <a:ln>
            <a:noFill/>
          </a:ln>
          <a:effectLst>
            <a:glow rad="63500">
              <a:schemeClr val="accent4">
                <a:satMod val="175000"/>
                <a:alpha val="40000"/>
              </a:schemeClr>
            </a:glow>
            <a:outerShdw blurRad="292100" dist="139700" dir="2700000" algn="tl" rotWithShape="0">
              <a:srgbClr val="333333">
                <a:alpha val="65000"/>
              </a:srgbClr>
            </a:outerShdw>
            <a:softEdge rad="31750"/>
          </a:effectLst>
        </p:spPr>
      </p:pic>
    </p:spTree>
    <p:extLst>
      <p:ext uri="{BB962C8B-B14F-4D97-AF65-F5344CB8AC3E}">
        <p14:creationId xmlns:p14="http://schemas.microsoft.com/office/powerpoint/2010/main" val="89749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57200" y="228600"/>
            <a:ext cx="8077200" cy="457200"/>
          </a:xfrm>
          <a:solidFill>
            <a:srgbClr val="1A6613"/>
          </a:solidFill>
        </p:spPr>
        <p:txBody>
          <a:bodyPr>
            <a:noAutofit/>
          </a:bodyPr>
          <a:lstStyle/>
          <a:p>
            <a:pPr algn="ctr" fontAlgn="auto">
              <a:spcAft>
                <a:spcPts val="0"/>
              </a:spcAft>
              <a:defRPr/>
            </a:pPr>
            <a:r>
              <a:rPr lang="en-US" sz="2800" dirty="0" smtClean="0"/>
              <a:t>Approved Vendors</a:t>
            </a:r>
            <a:endParaRPr lang="en-US" sz="2800" dirty="0"/>
          </a:p>
        </p:txBody>
      </p:sp>
      <p:sp>
        <p:nvSpPr>
          <p:cNvPr id="20482" name="Text Placeholder 2"/>
          <p:cNvSpPr>
            <a:spLocks noGrp="1"/>
          </p:cNvSpPr>
          <p:nvPr>
            <p:ph type="body" sz="quarter" idx="14"/>
          </p:nvPr>
        </p:nvSpPr>
        <p:spPr>
          <a:xfrm>
            <a:off x="304800" y="914400"/>
            <a:ext cx="8077200" cy="4450449"/>
          </a:xfrm>
        </p:spPr>
        <p:txBody>
          <a:bodyPr>
            <a:spAutoFit/>
          </a:bodyPr>
          <a:lstStyle/>
          <a:p>
            <a:pPr>
              <a:buFont typeface="Wingdings" panose="05000000000000000000" pitchFamily="2" charset="2"/>
              <a:buChar char="Ø"/>
            </a:pPr>
            <a:r>
              <a:rPr lang="en-US" sz="2400" b="1" kern="1200" dirty="0" smtClean="0">
                <a:cs typeface="Times New Roman" panose="02020603050405020304" pitchFamily="18" charset="0"/>
              </a:rPr>
              <a:t>University-approved vendors must be used for:</a:t>
            </a:r>
          </a:p>
          <a:p>
            <a:pPr lvl="1">
              <a:buFont typeface="Courier New" panose="02070309020205020404" pitchFamily="49" charset="0"/>
              <a:buChar char="o"/>
            </a:pPr>
            <a:r>
              <a:rPr lang="en-US" sz="2400" kern="1200" dirty="0" smtClean="0">
                <a:solidFill>
                  <a:srgbClr val="054317"/>
                </a:solidFill>
                <a:cs typeface="Times New Roman" panose="02020603050405020304" pitchFamily="18" charset="0"/>
              </a:rPr>
              <a:t>T-shirt Screen Printing</a:t>
            </a:r>
          </a:p>
          <a:p>
            <a:pPr lvl="1">
              <a:buFont typeface="Courier New" panose="02070309020205020404" pitchFamily="49" charset="0"/>
              <a:buChar char="o"/>
            </a:pPr>
            <a:r>
              <a:rPr lang="en-US" sz="2400" kern="1200" dirty="0" smtClean="0">
                <a:solidFill>
                  <a:srgbClr val="054317"/>
                </a:solidFill>
                <a:cs typeface="Times New Roman" panose="02020603050405020304" pitchFamily="18" charset="0"/>
              </a:rPr>
              <a:t>Embroidered Items</a:t>
            </a:r>
          </a:p>
          <a:p>
            <a:pPr lvl="1">
              <a:buFont typeface="Courier New" panose="02070309020205020404" pitchFamily="49" charset="0"/>
              <a:buChar char="o"/>
            </a:pPr>
            <a:r>
              <a:rPr lang="en-US" sz="2400" kern="1200" dirty="0" smtClean="0">
                <a:solidFill>
                  <a:srgbClr val="054317"/>
                </a:solidFill>
                <a:latin typeface="Calibri" charset="0"/>
                <a:cs typeface="Times New Roman" panose="02020603050405020304" pitchFamily="18" charset="0"/>
              </a:rPr>
              <a:t>Promotional Items</a:t>
            </a:r>
          </a:p>
          <a:p>
            <a:pPr lvl="1">
              <a:buFont typeface="Courier New" panose="02070309020205020404" pitchFamily="49" charset="0"/>
              <a:buChar char="o"/>
            </a:pPr>
            <a:r>
              <a:rPr lang="en-US" sz="2400" dirty="0" smtClean="0">
                <a:solidFill>
                  <a:srgbClr val="054317"/>
                </a:solidFill>
                <a:latin typeface="Calibri" charset="0"/>
              </a:rPr>
              <a:t>Printed Materials</a:t>
            </a:r>
            <a:endParaRPr lang="en-US" sz="2400" dirty="0" smtClean="0">
              <a:solidFill>
                <a:srgbClr val="054317"/>
              </a:solidFill>
              <a:latin typeface="Calibri" charset="0"/>
            </a:endParaRPr>
          </a:p>
          <a:p>
            <a:pPr lvl="1">
              <a:buFont typeface="Courier New" panose="02070309020205020404" pitchFamily="49" charset="0"/>
              <a:buChar char="o"/>
            </a:pPr>
            <a:r>
              <a:rPr lang="en-US" sz="2400" dirty="0" smtClean="0">
                <a:solidFill>
                  <a:srgbClr val="054317"/>
                </a:solidFill>
                <a:latin typeface="Calibri" charset="0"/>
              </a:rPr>
              <a:t>GMU Trademarked Items</a:t>
            </a:r>
          </a:p>
          <a:p>
            <a:pPr lvl="1">
              <a:buFont typeface="Courier New" panose="02070309020205020404" pitchFamily="49" charset="0"/>
              <a:buChar char="o"/>
            </a:pPr>
            <a:r>
              <a:rPr lang="en-US" sz="2400" dirty="0" smtClean="0">
                <a:solidFill>
                  <a:srgbClr val="054317"/>
                </a:solidFill>
                <a:latin typeface="Calibri" charset="0"/>
              </a:rPr>
              <a:t>Catering</a:t>
            </a:r>
            <a:endParaRPr lang="en-US" sz="2400" dirty="0" smtClean="0">
              <a:solidFill>
                <a:srgbClr val="054317"/>
              </a:solidFill>
              <a:latin typeface="Calibri" charset="0"/>
            </a:endParaRPr>
          </a:p>
          <a:p>
            <a:pPr>
              <a:buFont typeface="Wingdings" panose="05000000000000000000" pitchFamily="2" charset="2"/>
              <a:buChar char="Ø"/>
            </a:pPr>
            <a:endParaRPr lang="en-US" sz="2400" dirty="0" smtClean="0">
              <a:latin typeface="Calibri" charset="0"/>
            </a:endParaRPr>
          </a:p>
          <a:p>
            <a:pPr marL="0" indent="0"/>
            <a:endParaRPr lang="en-US" sz="2400" dirty="0">
              <a:latin typeface="Calibri" charset="0"/>
            </a:endParaRPr>
          </a:p>
          <a:p>
            <a:pPr marL="0" indent="0"/>
            <a:endParaRPr lang="en-US" sz="2400" dirty="0">
              <a:latin typeface="Calibri" charset="0"/>
            </a:endParaRPr>
          </a:p>
        </p:txBody>
      </p:sp>
      <p:sp>
        <p:nvSpPr>
          <p:cNvPr id="11" name="TextBox 10"/>
          <p:cNvSpPr txBox="1"/>
          <p:nvPr/>
        </p:nvSpPr>
        <p:spPr>
          <a:xfrm>
            <a:off x="8839200" y="0"/>
            <a:ext cx="304800" cy="6858000"/>
          </a:xfrm>
          <a:prstGeom prst="rect">
            <a:avLst/>
          </a:prstGeom>
          <a:solidFill>
            <a:srgbClr val="DFBD17"/>
          </a:solidFill>
        </p:spPr>
        <p:txBody>
          <a:bodyPr wrap="square" rtlCol="0">
            <a:spAutoFit/>
          </a:bodyPr>
          <a:lstStyle/>
          <a:p>
            <a:endParaRPr lang="en-US" dirty="0"/>
          </a:p>
        </p:txBody>
      </p:sp>
      <p:pic>
        <p:nvPicPr>
          <p:cNvPr id="4" name="Picture 3"/>
          <p:cNvPicPr>
            <a:picLocks noChangeAspect="1"/>
          </p:cNvPicPr>
          <p:nvPr/>
        </p:nvPicPr>
        <p:blipFill>
          <a:blip r:embed="rId3" cstate="email">
            <a:extLst>
              <a:ext uri="{BEBA8EAE-BF5A-486C-A8C5-ECC9F3942E4B}">
                <a14:imgProps xmlns:a14="http://schemas.microsoft.com/office/drawing/2010/main">
                  <a14:imgLayer r:embed="rId4">
                    <a14:imgEffect>
                      <a14:backgroundRemoval t="0" b="100000" l="0" r="100000">
                        <a14:foregroundMark x1="48538" y1="7119" x2="48538" y2="7119"/>
                        <a14:foregroundMark x1="10692" y1="43372" x2="10692" y2="43372"/>
                        <a14:foregroundMark x1="4615" y1="39525" x2="4615" y2="39525"/>
                        <a14:foregroundMark x1="46000" y1="7938" x2="46000" y2="7938"/>
                        <a14:foregroundMark x1="56308" y1="98773" x2="56308" y2="98773"/>
                        <a14:foregroundMark x1="66308" y1="98363" x2="66308" y2="98363"/>
                        <a14:foregroundMark x1="26538" y1="99100" x2="36538" y2="98773"/>
                        <a14:foregroundMark x1="36538" y1="98363" x2="36538" y2="98363"/>
                        <a14:foregroundMark x1="77000" y1="83061" x2="77000" y2="83061"/>
                        <a14:foregroundMark x1="31933" y1="4464" x2="31933" y2="4464"/>
                        <a14:foregroundMark x1="7983" y1="26339" x2="7983" y2="26339"/>
                        <a14:foregroundMark x1="28151" y1="5804" x2="28151" y2="5804"/>
                        <a14:foregroundMark x1="55882" y1="7143" x2="55882" y2="7143"/>
                        <a14:foregroundMark x1="55882" y1="1786" x2="55882" y2="1786"/>
                        <a14:foregroundMark x1="76471" y1="6250" x2="76471" y2="6250"/>
                        <a14:foregroundMark x1="94538" y1="27679" x2="94538" y2="27679"/>
                        <a14:foregroundMark x1="75630" y1="37054" x2="75630" y2="37054"/>
                        <a14:foregroundMark x1="76891" y1="31250" x2="76891" y2="31250"/>
                        <a14:foregroundMark x1="96639" y1="39732" x2="96639" y2="39732"/>
                        <a14:foregroundMark x1="86134" y1="46429" x2="86134" y2="46429"/>
                        <a14:foregroundMark x1="78992" y1="45982" x2="78992" y2="45982"/>
                        <a14:foregroundMark x1="77311" y1="67857" x2="77311" y2="67857"/>
                        <a14:foregroundMark x1="24370" y1="32589" x2="24370" y2="32589"/>
                        <a14:foregroundMark x1="24790" y1="31696" x2="24790" y2="31696"/>
                        <a14:foregroundMark x1="19328" y1="49554" x2="19328" y2="49554"/>
                        <a14:foregroundMark x1="22689" y1="70536" x2="22689" y2="70536"/>
                        <a14:foregroundMark x1="22689" y1="91518" x2="22689" y2="91518"/>
                        <a14:foregroundMark x1="23109" y1="59375" x2="23109" y2="59375"/>
                        <a14:foregroundMark x1="74370" y1="97321" x2="74370" y2="97321"/>
                        <a14:foregroundMark x1="77731" y1="65179" x2="76891" y2="54464"/>
                        <a14:foregroundMark x1="75630" y1="51339" x2="75630" y2="51339"/>
                        <a14:foregroundMark x1="77731" y1="92857" x2="77731" y2="92857"/>
                        <a14:foregroundMark x1="44538" y1="97321" x2="44538" y2="97321"/>
                        <a14:foregroundMark x1="42437" y1="97768" x2="42437" y2="97768"/>
                        <a14:foregroundMark x1="46218" y1="97321" x2="46218" y2="97321"/>
                        <a14:foregroundMark x1="74370" y1="98214" x2="74370" y2="98214"/>
                        <a14:foregroundMark x1="62185" y1="97321" x2="62185" y2="97321"/>
                        <a14:foregroundMark x1="27731" y1="99554" x2="75210" y2="98214"/>
                      </a14:backgroundRemoval>
                    </a14:imgEffect>
                  </a14:imgLayer>
                </a14:imgProps>
              </a:ext>
              <a:ext uri="{28A0092B-C50C-407E-A947-70E740481C1C}">
                <a14:useLocalDpi xmlns:a14="http://schemas.microsoft.com/office/drawing/2010/main" val="0"/>
              </a:ext>
            </a:extLst>
          </a:blip>
          <a:stretch>
            <a:fillRect/>
          </a:stretch>
        </p:blipFill>
        <p:spPr>
          <a:xfrm>
            <a:off x="4495800" y="1372457"/>
            <a:ext cx="2269787" cy="2133600"/>
          </a:xfrm>
          <a:prstGeom prst="rect">
            <a:avLst/>
          </a:prstGeom>
        </p:spPr>
      </p:pic>
      <p:pic>
        <p:nvPicPr>
          <p:cNvPr id="5" name="Picture 4"/>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foregroundMark x1="55167" y1="30000" x2="55167" y2="30000"/>
                        <a14:foregroundMark x1="43500" y1="37714" x2="43500" y2="37714"/>
                        <a14:foregroundMark x1="36333" y1="48571" x2="36333" y2="48571"/>
                        <a14:foregroundMark x1="61333" y1="30000" x2="61333" y2="30000"/>
                      </a14:backgroundRemoval>
                    </a14:imgEffect>
                  </a14:imgLayer>
                </a14:imgProps>
              </a:ext>
              <a:ext uri="{28A0092B-C50C-407E-A947-70E740481C1C}">
                <a14:useLocalDpi xmlns:a14="http://schemas.microsoft.com/office/drawing/2010/main" val="0"/>
              </a:ext>
            </a:extLst>
          </a:blip>
          <a:stretch>
            <a:fillRect/>
          </a:stretch>
        </p:blipFill>
        <p:spPr>
          <a:xfrm>
            <a:off x="5067300" y="1822600"/>
            <a:ext cx="838200" cy="488950"/>
          </a:xfrm>
          <a:prstGeom prst="rect">
            <a:avLst/>
          </a:prstGeom>
        </p:spPr>
      </p:pic>
      <p:pic>
        <p:nvPicPr>
          <p:cNvPr id="7" name="Picture 6"/>
          <p:cNvPicPr>
            <a:picLocks noChangeAspect="1"/>
          </p:cNvPicPr>
          <p:nvPr/>
        </p:nvPicPr>
        <p:blipFill>
          <a:blip r:embed="rId7">
            <a:extLst>
              <a:ext uri="{BEBA8EAE-BF5A-486C-A8C5-ECC9F3942E4B}">
                <a14:imgProps xmlns:a14="http://schemas.microsoft.com/office/drawing/2010/main">
                  <a14:imgLayer r:embed="rId8">
                    <a14:imgEffect>
                      <a14:backgroundRemoval t="607" b="98483" l="0" r="99652"/>
                    </a14:imgEffect>
                  </a14:imgLayer>
                </a14:imgProps>
              </a:ext>
            </a:extLst>
          </a:blip>
          <a:stretch>
            <a:fillRect/>
          </a:stretch>
        </p:blipFill>
        <p:spPr>
          <a:xfrm>
            <a:off x="5148490" y="2109137"/>
            <a:ext cx="964406" cy="1105293"/>
          </a:xfrm>
          <a:prstGeom prst="rect">
            <a:avLst/>
          </a:prstGeom>
        </p:spPr>
      </p:pic>
      <p:pic>
        <p:nvPicPr>
          <p:cNvPr id="8" name="Picture 7"/>
          <p:cNvPicPr>
            <a:picLocks noChangeAspect="1"/>
          </p:cNvPicPr>
          <p:nvPr/>
        </p:nvPicPr>
        <p:blipFill>
          <a:blip r:embed="rId9" cstate="email">
            <a:extLst>
              <a:ext uri="{BEBA8EAE-BF5A-486C-A8C5-ECC9F3942E4B}">
                <a14:imgProps xmlns:a14="http://schemas.microsoft.com/office/drawing/2010/main">
                  <a14:imgLayer r:embed="rId10">
                    <a14:imgEffect>
                      <a14:backgroundRemoval t="267" b="94920" l="2233" r="96526"/>
                    </a14:imgEffect>
                  </a14:imgLayer>
                </a14:imgProps>
              </a:ext>
              <a:ext uri="{28A0092B-C50C-407E-A947-70E740481C1C}">
                <a14:useLocalDpi xmlns:a14="http://schemas.microsoft.com/office/drawing/2010/main" val="0"/>
              </a:ext>
            </a:extLst>
          </a:blip>
          <a:stretch>
            <a:fillRect/>
          </a:stretch>
        </p:blipFill>
        <p:spPr>
          <a:xfrm>
            <a:off x="6633258" y="2439257"/>
            <a:ext cx="1905000" cy="1767915"/>
          </a:xfrm>
          <a:prstGeom prst="rect">
            <a:avLst/>
          </a:prstGeom>
        </p:spPr>
      </p:pic>
      <p:sp>
        <p:nvSpPr>
          <p:cNvPr id="9" name="TextBox 8"/>
          <p:cNvSpPr txBox="1"/>
          <p:nvPr/>
        </p:nvSpPr>
        <p:spPr>
          <a:xfrm>
            <a:off x="7056883" y="2799994"/>
            <a:ext cx="1143000" cy="523220"/>
          </a:xfrm>
          <a:prstGeom prst="rect">
            <a:avLst/>
          </a:prstGeom>
          <a:noFill/>
        </p:spPr>
        <p:txBody>
          <a:bodyPr wrap="square" rtlCol="0">
            <a:spAutoFit/>
          </a:bodyPr>
          <a:lstStyle/>
          <a:p>
            <a:pPr algn="ctr"/>
            <a:r>
              <a:rPr lang="en-US" sz="1400" b="1" dirty="0" smtClean="0">
                <a:solidFill>
                  <a:schemeClr val="bg1"/>
                </a:solidFill>
              </a:rPr>
              <a:t>Mason </a:t>
            </a:r>
            <a:r>
              <a:rPr lang="en-US" sz="1400" b="1" dirty="0" err="1" smtClean="0">
                <a:solidFill>
                  <a:schemeClr val="bg1"/>
                </a:solidFill>
              </a:rPr>
              <a:t>Ravenclaws</a:t>
            </a:r>
            <a:endParaRPr lang="en-US" sz="1400" b="1" dirty="0">
              <a:solidFill>
                <a:schemeClr val="bg1"/>
              </a:solidFill>
            </a:endParaRPr>
          </a:p>
        </p:txBody>
      </p:sp>
      <p:pic>
        <p:nvPicPr>
          <p:cNvPr id="12" name="Picture 11"/>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4211348" y="3792594"/>
            <a:ext cx="1427451" cy="2276579"/>
          </a:xfrm>
          <a:prstGeom prst="rect">
            <a:avLst/>
          </a:prstGeom>
        </p:spPr>
      </p:pic>
      <p:sp>
        <p:nvSpPr>
          <p:cNvPr id="13" name="TextBox 12"/>
          <p:cNvSpPr txBox="1"/>
          <p:nvPr/>
        </p:nvSpPr>
        <p:spPr>
          <a:xfrm rot="20615489">
            <a:off x="4689314" y="3832121"/>
            <a:ext cx="850155" cy="338554"/>
          </a:xfrm>
          <a:prstGeom prst="rect">
            <a:avLst/>
          </a:prstGeom>
          <a:noFill/>
        </p:spPr>
        <p:txBody>
          <a:bodyPr wrap="square" rtlCol="0">
            <a:spAutoFit/>
          </a:bodyPr>
          <a:lstStyle/>
          <a:p>
            <a:r>
              <a:rPr lang="en-US" sz="800" dirty="0" smtClean="0">
                <a:solidFill>
                  <a:srgbClr val="002060"/>
                </a:solidFill>
              </a:rPr>
              <a:t>Mason </a:t>
            </a:r>
            <a:r>
              <a:rPr lang="en-US" sz="800" dirty="0" err="1" smtClean="0">
                <a:solidFill>
                  <a:srgbClr val="002060"/>
                </a:solidFill>
              </a:rPr>
              <a:t>Ravenclaws</a:t>
            </a:r>
            <a:endParaRPr lang="en-US" sz="800" dirty="0">
              <a:solidFill>
                <a:srgbClr val="002060"/>
              </a:solidFill>
            </a:endParaRPr>
          </a:p>
        </p:txBody>
      </p:sp>
      <p:pic>
        <p:nvPicPr>
          <p:cNvPr id="15" name="Picture 14"/>
          <p:cNvPicPr>
            <a:picLocks noChangeAspect="1"/>
          </p:cNvPicPr>
          <p:nvPr/>
        </p:nvPicPr>
        <p:blipFill>
          <a:blip r:embed="rId12" cstate="email">
            <a:extLst>
              <a:ext uri="{BEBA8EAE-BF5A-486C-A8C5-ECC9F3942E4B}">
                <a14:imgProps xmlns:a14="http://schemas.microsoft.com/office/drawing/2010/main">
                  <a14:imgLayer r:embed="rId13">
                    <a14:imgEffect>
                      <a14:backgroundRemoval t="1571" b="91429" l="3143" r="99571">
                        <a14:foregroundMark x1="23857" y1="15000" x2="23857" y2="15000"/>
                        <a14:foregroundMark x1="45143" y1="22429" x2="45143" y2="22429"/>
                        <a14:foregroundMark x1="50571" y1="31429" x2="50571" y2="31429"/>
                        <a14:foregroundMark x1="47857" y1="28286" x2="47857" y2="28286"/>
                        <a14:foregroundMark x1="54857" y1="35000" x2="54857" y2="35000"/>
                        <a14:foregroundMark x1="67000" y1="45571" x2="67000" y2="45571"/>
                        <a14:foregroundMark x1="80714" y1="34571" x2="80714" y2="34571"/>
                        <a14:foregroundMark x1="82714" y1="24429" x2="82714" y2="24429"/>
                        <a14:foregroundMark x1="80000" y1="18143" x2="80000" y2="18143"/>
                        <a14:foregroundMark x1="45857" y1="16571" x2="45857" y2="16571"/>
                      </a14:backgroundRemoval>
                    </a14:imgEffect>
                  </a14:imgLayer>
                </a14:imgProps>
              </a:ext>
              <a:ext uri="{28A0092B-C50C-407E-A947-70E740481C1C}">
                <a14:useLocalDpi xmlns:a14="http://schemas.microsoft.com/office/drawing/2010/main" val="0"/>
              </a:ext>
            </a:extLst>
          </a:blip>
          <a:stretch>
            <a:fillRect/>
          </a:stretch>
        </p:blipFill>
        <p:spPr>
          <a:xfrm>
            <a:off x="6350494" y="4538631"/>
            <a:ext cx="2109635" cy="2109635"/>
          </a:xfrm>
          <a:prstGeom prst="rect">
            <a:avLst/>
          </a:prstGeom>
        </p:spPr>
      </p:pic>
    </p:spTree>
    <p:extLst>
      <p:ext uri="{BB962C8B-B14F-4D97-AF65-F5344CB8AC3E}">
        <p14:creationId xmlns:p14="http://schemas.microsoft.com/office/powerpoint/2010/main" val="287293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2">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82">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482">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482">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57200" y="228600"/>
            <a:ext cx="8077200" cy="457200"/>
          </a:xfrm>
          <a:solidFill>
            <a:srgbClr val="1A6613"/>
          </a:solidFill>
        </p:spPr>
        <p:txBody>
          <a:bodyPr>
            <a:noAutofit/>
          </a:bodyPr>
          <a:lstStyle/>
          <a:p>
            <a:pPr algn="ctr" fontAlgn="auto">
              <a:spcAft>
                <a:spcPts val="0"/>
              </a:spcAft>
              <a:defRPr/>
            </a:pPr>
            <a:r>
              <a:rPr lang="en-US" sz="2800" dirty="0" smtClean="0"/>
              <a:t>Journal Voucher (JV) Transfer</a:t>
            </a:r>
            <a:endParaRPr lang="en-US" sz="2800" dirty="0"/>
          </a:p>
        </p:txBody>
      </p:sp>
      <p:sp>
        <p:nvSpPr>
          <p:cNvPr id="20482" name="Text Placeholder 2"/>
          <p:cNvSpPr>
            <a:spLocks noGrp="1"/>
          </p:cNvSpPr>
          <p:nvPr>
            <p:ph type="body" sz="quarter" idx="14"/>
          </p:nvPr>
        </p:nvSpPr>
        <p:spPr>
          <a:xfrm>
            <a:off x="304800" y="925535"/>
            <a:ext cx="8077200" cy="2234458"/>
          </a:xfrm>
        </p:spPr>
        <p:txBody>
          <a:bodyPr>
            <a:spAutoFit/>
          </a:bodyPr>
          <a:lstStyle/>
          <a:p>
            <a:pPr>
              <a:buFont typeface="Wingdings" panose="05000000000000000000" pitchFamily="2" charset="2"/>
              <a:buChar char="Ø"/>
            </a:pPr>
            <a:r>
              <a:rPr lang="en-US" sz="2400" b="1" kern="1200" dirty="0" smtClean="0">
                <a:latin typeface="+mj-lt"/>
                <a:cs typeface="Times New Roman" panose="02020603050405020304" pitchFamily="18" charset="0"/>
              </a:rPr>
              <a:t>Move money between university accounts</a:t>
            </a:r>
            <a:r>
              <a:rPr lang="en-US" sz="2400" b="1" kern="1200" dirty="0">
                <a:latin typeface="+mj-lt"/>
                <a:cs typeface="Times New Roman" panose="02020603050405020304" pitchFamily="18" charset="0"/>
              </a:rPr>
              <a:t>.</a:t>
            </a:r>
          </a:p>
          <a:p>
            <a:pPr>
              <a:buFont typeface="Wingdings" panose="05000000000000000000" pitchFamily="2" charset="2"/>
              <a:buChar char="Ø"/>
            </a:pPr>
            <a:endParaRPr lang="en-US" sz="2400" dirty="0" smtClean="0">
              <a:latin typeface="Calibri" charset="0"/>
            </a:endParaRPr>
          </a:p>
          <a:p>
            <a:pPr>
              <a:buFont typeface="Wingdings" panose="05000000000000000000" pitchFamily="2" charset="2"/>
              <a:buChar char="Ø"/>
            </a:pPr>
            <a:endParaRPr lang="en-US" sz="2400" dirty="0" smtClean="0">
              <a:latin typeface="Calibri" charset="0"/>
            </a:endParaRPr>
          </a:p>
          <a:p>
            <a:pPr marL="0" indent="0"/>
            <a:endParaRPr lang="en-US" sz="2400" dirty="0">
              <a:latin typeface="Calibri" charset="0"/>
            </a:endParaRPr>
          </a:p>
          <a:p>
            <a:pPr marL="0" indent="0"/>
            <a:endParaRPr lang="en-US" sz="2400" dirty="0">
              <a:latin typeface="Calibri" charset="0"/>
            </a:endParaRPr>
          </a:p>
        </p:txBody>
      </p:sp>
      <p:sp>
        <p:nvSpPr>
          <p:cNvPr id="11" name="TextBox 10"/>
          <p:cNvSpPr txBox="1"/>
          <p:nvPr/>
        </p:nvSpPr>
        <p:spPr>
          <a:xfrm>
            <a:off x="8839200" y="0"/>
            <a:ext cx="304800" cy="6858000"/>
          </a:xfrm>
          <a:prstGeom prst="rect">
            <a:avLst/>
          </a:prstGeom>
          <a:solidFill>
            <a:srgbClr val="DFBD17"/>
          </a:solidFill>
        </p:spPr>
        <p:txBody>
          <a:bodyPr wrap="square" rtlCol="0">
            <a:spAutoFit/>
          </a:bodyPr>
          <a:lstStyle/>
          <a:p>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95499" y="1821334"/>
            <a:ext cx="5029199" cy="4634708"/>
          </a:xfrm>
          <a:prstGeom prst="rect">
            <a:avLst/>
          </a:prstGeom>
        </p:spPr>
      </p:pic>
      <p:sp>
        <p:nvSpPr>
          <p:cNvPr id="8" name="TextBox 7"/>
          <p:cNvSpPr txBox="1"/>
          <p:nvPr/>
        </p:nvSpPr>
        <p:spPr>
          <a:xfrm>
            <a:off x="2666998" y="2783692"/>
            <a:ext cx="3886199" cy="461665"/>
          </a:xfrm>
          <a:prstGeom prst="rect">
            <a:avLst/>
          </a:prstGeom>
          <a:noFill/>
        </p:spPr>
        <p:txBody>
          <a:bodyPr wrap="square" rtlCol="0">
            <a:spAutoFit/>
          </a:bodyPr>
          <a:lstStyle/>
          <a:p>
            <a:pPr algn="ctr"/>
            <a:r>
              <a:rPr lang="en-US" sz="2400" b="1" dirty="0" smtClean="0"/>
              <a:t>George Mason University</a:t>
            </a:r>
            <a:endParaRPr lang="en-US" sz="2400" b="1" dirty="0"/>
          </a:p>
        </p:txBody>
      </p:sp>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971800" y="3898953"/>
            <a:ext cx="3429000" cy="1187648"/>
          </a:xfrm>
          <a:prstGeom prst="rect">
            <a:avLst/>
          </a:prstGeom>
        </p:spPr>
      </p:pic>
      <p:pic>
        <p:nvPicPr>
          <p:cNvPr id="12" name="Picture 11"/>
          <p:cNvPicPr>
            <a:picLocks noChangeAspect="1"/>
          </p:cNvPicPr>
          <p:nvPr/>
        </p:nvPicPr>
        <p:blipFill>
          <a:blip r:embed="rId5" cstate="email">
            <a:extLst>
              <a:ext uri="{BEBA8EAE-BF5A-486C-A8C5-ECC9F3942E4B}">
                <a14:imgProps xmlns:a14="http://schemas.microsoft.com/office/drawing/2010/main">
                  <a14:imgLayer r:embed="rId6">
                    <a14:imgEffect>
                      <a14:backgroundRemoval t="1689" b="89189" l="1455" r="97818">
                        <a14:foregroundMark x1="60000" y1="79730" x2="60000" y2="79730"/>
                        <a14:foregroundMark x1="61455" y1="80068" x2="61455" y2="80068"/>
                        <a14:foregroundMark x1="62909" y1="77365" x2="62909" y2="77365"/>
                      </a14:backgroundRemoval>
                    </a14:imgEffect>
                  </a14:imgLayer>
                </a14:imgProps>
              </a:ext>
              <a:ext uri="{28A0092B-C50C-407E-A947-70E740481C1C}">
                <a14:useLocalDpi xmlns:a14="http://schemas.microsoft.com/office/drawing/2010/main" val="0"/>
              </a:ext>
            </a:extLst>
          </a:blip>
          <a:stretch>
            <a:fillRect/>
          </a:stretch>
        </p:blipFill>
        <p:spPr>
          <a:xfrm>
            <a:off x="4114800" y="3218085"/>
            <a:ext cx="1042356" cy="1121836"/>
          </a:xfrm>
          <a:prstGeom prst="rect">
            <a:avLst/>
          </a:prstGeom>
        </p:spPr>
      </p:pic>
      <p:pic>
        <p:nvPicPr>
          <p:cNvPr id="13" name="Picture 12"/>
          <p:cNvPicPr>
            <a:picLocks noChangeAspect="1"/>
          </p:cNvPicPr>
          <p:nvPr/>
        </p:nvPicPr>
        <p:blipFill>
          <a:blip r:embed="rId7" cstate="email">
            <a:extLst>
              <a:ext uri="{BEBA8EAE-BF5A-486C-A8C5-ECC9F3942E4B}">
                <a14:imgProps xmlns:a14="http://schemas.microsoft.com/office/drawing/2010/main">
                  <a14:imgLayer r:embed="rId8">
                    <a14:imgEffect>
                      <a14:backgroundRemoval t="3252" b="98374" l="0" r="95238"/>
                    </a14:imgEffect>
                  </a14:imgLayer>
                </a14:imgProps>
              </a:ext>
              <a:ext uri="{28A0092B-C50C-407E-A947-70E740481C1C}">
                <a14:useLocalDpi xmlns:a14="http://schemas.microsoft.com/office/drawing/2010/main" val="0"/>
              </a:ext>
            </a:extLst>
          </a:blip>
          <a:stretch>
            <a:fillRect/>
          </a:stretch>
        </p:blipFill>
        <p:spPr>
          <a:xfrm>
            <a:off x="4458333" y="4138688"/>
            <a:ext cx="355289" cy="461686"/>
          </a:xfrm>
          <a:prstGeom prst="rect">
            <a:avLst/>
          </a:prstGeom>
        </p:spPr>
      </p:pic>
    </p:spTree>
    <p:extLst>
      <p:ext uri="{BB962C8B-B14F-4D97-AF65-F5344CB8AC3E}">
        <p14:creationId xmlns:p14="http://schemas.microsoft.com/office/powerpoint/2010/main" val="33837246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839200" y="0"/>
            <a:ext cx="304800" cy="6858000"/>
          </a:xfrm>
          <a:prstGeom prst="rect">
            <a:avLst/>
          </a:prstGeom>
          <a:solidFill>
            <a:srgbClr val="DFBD17"/>
          </a:solidFill>
        </p:spPr>
        <p:txBody>
          <a:bodyPr wrap="square" rtlCol="0">
            <a:spAutoFit/>
          </a:bodyPr>
          <a:lstStyle/>
          <a:p>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4800" y="304800"/>
            <a:ext cx="8229600" cy="5816733"/>
          </a:xfrm>
          <a:prstGeom prst="rect">
            <a:avLst/>
          </a:prstGeom>
        </p:spPr>
      </p:pic>
      <p:pic>
        <p:nvPicPr>
          <p:cNvPr id="2" name="Picture 1"/>
          <p:cNvPicPr>
            <a:picLocks noChangeAspect="1"/>
          </p:cNvPicPr>
          <p:nvPr/>
        </p:nvPicPr>
        <p:blipFill>
          <a:blip r:embed="rId4" cstate="email">
            <a:extLst>
              <a:ext uri="{BEBA8EAE-BF5A-486C-A8C5-ECC9F3942E4B}">
                <a14:imgProps xmlns:a14="http://schemas.microsoft.com/office/drawing/2010/main">
                  <a14:imgLayer r:embed="rId5">
                    <a14:imgEffect>
                      <a14:backgroundRemoval t="0" b="100000" l="2609" r="100000">
                        <a14:foregroundMark x1="73456" y1="37734" x2="73456" y2="37734"/>
                        <a14:foregroundMark x1="15710" y1="48545" x2="15710" y2="48545"/>
                        <a14:foregroundMark x1="65655" y1="98441" x2="65655" y2="98441"/>
                        <a14:foregroundMark x1="54821" y1="98857" x2="54821" y2="98857"/>
                        <a14:foregroundMark x1="68147" y1="31601" x2="68147" y2="31601"/>
                        <a14:foregroundMark x1="75190" y1="30665" x2="75190" y2="30665"/>
                        <a14:foregroundMark x1="90683" y1="52183" x2="90683" y2="52183"/>
                        <a14:foregroundMark x1="77681" y1="44491" x2="77681" y2="44491"/>
                        <a14:foregroundMark x1="70639" y1="44075" x2="70639" y2="44075"/>
                        <a14:foregroundMark x1="67497" y1="37734" x2="67497" y2="37734"/>
                        <a14:foregroundMark x1="77681" y1="35031" x2="77681" y2="35031"/>
                        <a14:foregroundMark x1="90683" y1="32952" x2="90683" y2="32952"/>
                        <a14:foregroundMark x1="34778" y1="18815" x2="34778" y2="18815"/>
                        <a14:foregroundMark x1="77391" y1="41783" x2="77391" y2="41783"/>
                        <a14:foregroundMark x1="78261" y1="38719" x2="78261" y2="38719"/>
                        <a14:foregroundMark x1="69275" y1="40669" x2="69275" y2="40669"/>
                        <a14:backgroundMark x1="30435" y1="75209" x2="30435" y2="75209"/>
                        <a14:backgroundMark x1="46667" y1="46797" x2="46667" y2="46797"/>
                        <a14:backgroundMark x1="91884" y1="40669" x2="91884" y2="40669"/>
                      </a14:backgroundRemoval>
                    </a14:imgEffect>
                  </a14:imgLayer>
                </a14:imgProps>
              </a:ext>
              <a:ext uri="{28A0092B-C50C-407E-A947-70E740481C1C}">
                <a14:useLocalDpi xmlns:a14="http://schemas.microsoft.com/office/drawing/2010/main" val="0"/>
              </a:ext>
            </a:extLst>
          </a:blip>
          <a:stretch>
            <a:fillRect/>
          </a:stretch>
        </p:blipFill>
        <p:spPr>
          <a:xfrm>
            <a:off x="838200" y="2547646"/>
            <a:ext cx="3429000" cy="3573887"/>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352800" y="3048000"/>
            <a:ext cx="782891" cy="939469"/>
          </a:xfrm>
          <a:prstGeom prst="rect">
            <a:avLst/>
          </a:prstGeom>
        </p:spPr>
      </p:pic>
      <p:pic>
        <p:nvPicPr>
          <p:cNvPr id="3" name="Picture 2"/>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447800" y="2244905"/>
            <a:ext cx="700088" cy="605481"/>
          </a:xfrm>
          <a:prstGeom prst="rect">
            <a:avLst/>
          </a:prstGeom>
        </p:spPr>
      </p:pic>
    </p:spTree>
    <p:extLst>
      <p:ext uri="{BB962C8B-B14F-4D97-AF65-F5344CB8AC3E}">
        <p14:creationId xmlns:p14="http://schemas.microsoft.com/office/powerpoint/2010/main" val="155284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265366"/>
            <a:ext cx="8211607" cy="1200329"/>
          </a:xfrm>
          <a:prstGeom prst="rect">
            <a:avLst/>
          </a:prstGeom>
        </p:spPr>
        <p:txBody>
          <a:bodyPr wrap="none">
            <a:spAutoFit/>
          </a:bodyPr>
          <a:lstStyle/>
          <a:p>
            <a:pPr algn="ctr"/>
            <a:r>
              <a:rPr lang="en-US" sz="3600" dirty="0" smtClean="0">
                <a:solidFill>
                  <a:schemeClr val="accent6">
                    <a:lumMod val="75000"/>
                  </a:schemeClr>
                </a:solidFill>
              </a:rPr>
              <a:t>RSO Self-Service Center:</a:t>
            </a:r>
          </a:p>
          <a:p>
            <a:pPr algn="ctr"/>
            <a:r>
              <a:rPr lang="en-US" sz="3600" dirty="0" smtClean="0"/>
              <a:t>https</a:t>
            </a:r>
            <a:r>
              <a:rPr lang="en-US" sz="3600" dirty="0"/>
              <a:t>://si.gmu.edu/rso-self-service-center/</a:t>
            </a:r>
          </a:p>
        </p:txBody>
      </p:sp>
      <p:sp>
        <p:nvSpPr>
          <p:cNvPr id="4" name="TextBox 3"/>
          <p:cNvSpPr txBox="1"/>
          <p:nvPr/>
        </p:nvSpPr>
        <p:spPr>
          <a:xfrm>
            <a:off x="8839200" y="0"/>
            <a:ext cx="304800" cy="6858000"/>
          </a:xfrm>
          <a:prstGeom prst="rect">
            <a:avLst/>
          </a:prstGeom>
          <a:solidFill>
            <a:srgbClr val="DFBD17"/>
          </a:solidFill>
        </p:spPr>
        <p:txBody>
          <a:bodyPr wrap="square" rtlCol="0">
            <a:spAutoFit/>
          </a:bodyPr>
          <a:lstStyle/>
          <a:p>
            <a:endParaRPr lang="en-US" dirty="0"/>
          </a:p>
        </p:txBody>
      </p:sp>
      <p:sp>
        <p:nvSpPr>
          <p:cNvPr id="2" name="Rectangle 1"/>
          <p:cNvSpPr/>
          <p:nvPr/>
        </p:nvSpPr>
        <p:spPr>
          <a:xfrm>
            <a:off x="678503" y="3505200"/>
            <a:ext cx="7921399" cy="1200329"/>
          </a:xfrm>
          <a:prstGeom prst="rect">
            <a:avLst/>
          </a:prstGeom>
        </p:spPr>
        <p:txBody>
          <a:bodyPr wrap="none">
            <a:spAutoFit/>
          </a:bodyPr>
          <a:lstStyle/>
          <a:p>
            <a:pPr algn="ctr"/>
            <a:r>
              <a:rPr lang="en-US" sz="3600" dirty="0" smtClean="0">
                <a:solidFill>
                  <a:schemeClr val="accent6">
                    <a:lumMod val="75000"/>
                  </a:schemeClr>
                </a:solidFill>
              </a:rPr>
              <a:t>RSO Forms &amp; Resources:</a:t>
            </a:r>
          </a:p>
          <a:p>
            <a:r>
              <a:rPr lang="en-US" sz="3600" dirty="0" smtClean="0"/>
              <a:t>https</a:t>
            </a:r>
            <a:r>
              <a:rPr lang="en-US" sz="3600" dirty="0"/>
              <a:t>://si.gmu.edu/forms-and-resources/</a:t>
            </a:r>
          </a:p>
        </p:txBody>
      </p:sp>
    </p:spTree>
    <p:extLst>
      <p:ext uri="{BB962C8B-B14F-4D97-AF65-F5344CB8AC3E}">
        <p14:creationId xmlns:p14="http://schemas.microsoft.com/office/powerpoint/2010/main" val="27219639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b="1" kern="1200" cap="none" spc="0" dirty="0">
                <a:solidFill>
                  <a:prstClr val="white">
                    <a:lumMod val="85000"/>
                    <a:lumOff val="15000"/>
                  </a:prstClr>
                </a:solidFill>
                <a:latin typeface="Calibri" panose="020F0502020204030204" pitchFamily="34" charset="0"/>
                <a:ea typeface="+mn-ea"/>
                <a:cs typeface="Calibri" panose="020F0502020204030204" pitchFamily="34" charset="0"/>
              </a:rPr>
              <a:t>Resources</a:t>
            </a:r>
            <a:endParaRPr lang="en-US" sz="6000" b="1" dirty="0">
              <a:latin typeface="Calibri" panose="020F0502020204030204" pitchFamily="34" charset="0"/>
              <a:cs typeface="Calibri" panose="020F0502020204030204" pitchFamily="34" charset="0"/>
            </a:endParaRPr>
          </a:p>
        </p:txBody>
      </p:sp>
      <p:sp>
        <p:nvSpPr>
          <p:cNvPr id="3" name="Rectangle 2"/>
          <p:cNvSpPr/>
          <p:nvPr/>
        </p:nvSpPr>
        <p:spPr>
          <a:xfrm>
            <a:off x="609600" y="1582341"/>
            <a:ext cx="8153400" cy="3908762"/>
          </a:xfrm>
          <a:prstGeom prst="rect">
            <a:avLst/>
          </a:prstGeom>
        </p:spPr>
        <p:txBody>
          <a:bodyPr wrap="square">
            <a:spAutoFit/>
          </a:bodyPr>
          <a:lstStyle/>
          <a:p>
            <a:r>
              <a:rPr lang="en-US" sz="2800" b="1" dirty="0">
                <a:solidFill>
                  <a:schemeClr val="bg1"/>
                </a:solidFill>
              </a:rPr>
              <a:t>RSO Self-Service </a:t>
            </a:r>
            <a:r>
              <a:rPr lang="en-US" sz="2800" b="1" dirty="0" smtClean="0">
                <a:solidFill>
                  <a:schemeClr val="bg1"/>
                </a:solidFill>
              </a:rPr>
              <a:t>Center</a:t>
            </a:r>
            <a:r>
              <a:rPr lang="en-US" sz="2400" b="1" dirty="0" smtClean="0">
                <a:solidFill>
                  <a:schemeClr val="bg1"/>
                </a:solidFill>
              </a:rPr>
              <a:t>:</a:t>
            </a:r>
          </a:p>
          <a:p>
            <a:r>
              <a:rPr lang="en-US" sz="2400" b="1" dirty="0" smtClean="0">
                <a:solidFill>
                  <a:schemeClr val="bg1"/>
                </a:solidFill>
              </a:rPr>
              <a:t>https</a:t>
            </a:r>
            <a:r>
              <a:rPr lang="en-US" sz="2400" b="1" dirty="0">
                <a:solidFill>
                  <a:schemeClr val="bg1"/>
                </a:solidFill>
              </a:rPr>
              <a:t>://si.gmu.edu/rso-self-service-center/</a:t>
            </a:r>
          </a:p>
          <a:p>
            <a:pPr marL="342900" indent="-342900">
              <a:buFont typeface="Wingdings" panose="05000000000000000000" pitchFamily="2" charset="2"/>
              <a:buChar char="Ø"/>
            </a:pPr>
            <a:r>
              <a:rPr lang="en-US" sz="2400" b="1" dirty="0">
                <a:solidFill>
                  <a:schemeClr val="bg1"/>
                </a:solidFill>
              </a:rPr>
              <a:t>Answers to many RSO questions, including funding, spending, room reservations, advertising, cash handling, etc.</a:t>
            </a:r>
          </a:p>
          <a:p>
            <a:endParaRPr lang="en-US" sz="2400" b="1" dirty="0">
              <a:solidFill>
                <a:schemeClr val="bg1"/>
              </a:solidFill>
            </a:endParaRPr>
          </a:p>
          <a:p>
            <a:r>
              <a:rPr lang="en-US" sz="2800" b="1" dirty="0">
                <a:solidFill>
                  <a:schemeClr val="bg1"/>
                </a:solidFill>
              </a:rPr>
              <a:t>E-mail Addresses:</a:t>
            </a:r>
          </a:p>
          <a:p>
            <a:r>
              <a:rPr lang="en-US" sz="2400" b="1" dirty="0">
                <a:solidFill>
                  <a:schemeClr val="bg1"/>
                </a:solidFill>
              </a:rPr>
              <a:t>sibudget@gmu.edu </a:t>
            </a:r>
            <a:r>
              <a:rPr lang="en-US" sz="2400" b="1" dirty="0" smtClean="0">
                <a:solidFill>
                  <a:schemeClr val="bg1"/>
                </a:solidFill>
              </a:rPr>
              <a:t> </a:t>
            </a:r>
            <a:r>
              <a:rPr lang="en-US" sz="2400" b="1" dirty="0" smtClean="0">
                <a:solidFill>
                  <a:schemeClr val="bg1"/>
                </a:solidFill>
                <a:sym typeface="Wingdings" panose="05000000000000000000" pitchFamily="2" charset="2"/>
              </a:rPr>
              <a:t> </a:t>
            </a:r>
            <a:r>
              <a:rPr lang="en-US" sz="2400" b="1" dirty="0" smtClean="0">
                <a:solidFill>
                  <a:schemeClr val="bg1"/>
                </a:solidFill>
              </a:rPr>
              <a:t>RSO </a:t>
            </a:r>
            <a:r>
              <a:rPr lang="en-US" sz="2400" b="1" dirty="0">
                <a:solidFill>
                  <a:schemeClr val="bg1"/>
                </a:solidFill>
              </a:rPr>
              <a:t>spending and budget questions</a:t>
            </a:r>
          </a:p>
          <a:p>
            <a:r>
              <a:rPr lang="en-US" sz="2400" b="1" dirty="0">
                <a:solidFill>
                  <a:schemeClr val="bg1"/>
                </a:solidFill>
              </a:rPr>
              <a:t>sfb@gmu.edu </a:t>
            </a:r>
            <a:r>
              <a:rPr lang="en-US" sz="2400" b="1" dirty="0" smtClean="0">
                <a:solidFill>
                  <a:schemeClr val="bg1"/>
                </a:solidFill>
                <a:sym typeface="Wingdings" panose="05000000000000000000" pitchFamily="2" charset="2"/>
              </a:rPr>
              <a:t></a:t>
            </a:r>
            <a:r>
              <a:rPr lang="en-US" sz="2400" b="1" dirty="0" smtClean="0">
                <a:solidFill>
                  <a:schemeClr val="bg1"/>
                </a:solidFill>
              </a:rPr>
              <a:t> </a:t>
            </a:r>
            <a:r>
              <a:rPr lang="en-US" sz="2400" b="1" dirty="0">
                <a:solidFill>
                  <a:schemeClr val="bg1"/>
                </a:solidFill>
              </a:rPr>
              <a:t>SFB funding requests / allocations</a:t>
            </a:r>
          </a:p>
          <a:p>
            <a:r>
              <a:rPr lang="en-US" sz="2400" b="1" dirty="0">
                <a:solidFill>
                  <a:schemeClr val="bg1"/>
                </a:solidFill>
              </a:rPr>
              <a:t>rso@gmu.edu </a:t>
            </a:r>
            <a:r>
              <a:rPr lang="en-US" sz="2400" b="1" dirty="0" smtClean="0">
                <a:solidFill>
                  <a:schemeClr val="bg1"/>
                </a:solidFill>
                <a:sym typeface="Wingdings" panose="05000000000000000000" pitchFamily="2" charset="2"/>
              </a:rPr>
              <a:t></a:t>
            </a:r>
            <a:r>
              <a:rPr lang="en-US" sz="2400" b="1" dirty="0" smtClean="0">
                <a:solidFill>
                  <a:schemeClr val="bg1"/>
                </a:solidFill>
              </a:rPr>
              <a:t> </a:t>
            </a:r>
            <a:r>
              <a:rPr lang="en-US" sz="2400" b="1" dirty="0">
                <a:solidFill>
                  <a:schemeClr val="bg1"/>
                </a:solidFill>
              </a:rPr>
              <a:t>RSO registration, advisement and assistance</a:t>
            </a:r>
          </a:p>
        </p:txBody>
      </p:sp>
    </p:spTree>
    <p:extLst>
      <p:ext uri="{BB962C8B-B14F-4D97-AF65-F5344CB8AC3E}">
        <p14:creationId xmlns:p14="http://schemas.microsoft.com/office/powerpoint/2010/main" val="2064737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2057400" y="228600"/>
            <a:ext cx="4724400" cy="533400"/>
          </a:xfrm>
        </p:spPr>
        <p:txBody>
          <a:bodyPr>
            <a:noAutofit/>
          </a:bodyPr>
          <a:lstStyle/>
          <a:p>
            <a:pPr marL="0" indent="0" algn="ctr" eaLnBrk="1" fontAlgn="auto" hangingPunct="1">
              <a:spcAft>
                <a:spcPts val="0"/>
              </a:spcAft>
              <a:defRPr/>
            </a:pPr>
            <a:r>
              <a:rPr lang="en-US" sz="3600" b="1" dirty="0" smtClean="0">
                <a:ea typeface="+mn-ea"/>
                <a:cs typeface="+mn-cs"/>
              </a:rPr>
              <a:t>INTRODUCTION</a:t>
            </a:r>
            <a:endParaRPr lang="en-US" sz="3600" b="1" dirty="0">
              <a:ea typeface="+mn-ea"/>
              <a:cs typeface="+mn-cs"/>
            </a:endParaRPr>
          </a:p>
        </p:txBody>
      </p:sp>
      <p:sp>
        <p:nvSpPr>
          <p:cNvPr id="5" name="Text Placeholder 3"/>
          <p:cNvSpPr>
            <a:spLocks noGrp="1"/>
          </p:cNvSpPr>
          <p:nvPr>
            <p:ph type="body" sz="quarter" idx="15"/>
          </p:nvPr>
        </p:nvSpPr>
        <p:spPr>
          <a:xfrm>
            <a:off x="3139440" y="1143000"/>
            <a:ext cx="2560320" cy="5029200"/>
          </a:xfrm>
        </p:spPr>
        <p:txBody>
          <a:bodyPr/>
          <a:lstStyle/>
          <a:p>
            <a:pPr marL="0" indent="0" eaLnBrk="1" hangingPunct="1"/>
            <a:r>
              <a:rPr lang="en-US" sz="2000" dirty="0" smtClean="0">
                <a:latin typeface="Calibri" charset="0"/>
              </a:rPr>
              <a:t>Margo Thoresen</a:t>
            </a:r>
          </a:p>
          <a:p>
            <a:pPr marL="0" indent="0" eaLnBrk="1" hangingPunct="1"/>
            <a:r>
              <a:rPr lang="en-US" sz="2000" dirty="0" smtClean="0">
                <a:latin typeface="Calibri" charset="0"/>
              </a:rPr>
              <a:t>Business Manager,</a:t>
            </a:r>
          </a:p>
          <a:p>
            <a:pPr marL="0" indent="0" eaLnBrk="1" hangingPunct="1"/>
            <a:r>
              <a:rPr lang="en-US" sz="2000" dirty="0" smtClean="0">
                <a:latin typeface="Calibri" charset="0"/>
              </a:rPr>
              <a:t>Student Involvement</a:t>
            </a:r>
            <a:endParaRPr lang="en-US" sz="2000" dirty="0">
              <a:latin typeface="Calibri"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00400" y="3124200"/>
            <a:ext cx="2011680" cy="201168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57200" y="228600"/>
            <a:ext cx="8077200" cy="457200"/>
          </a:xfrm>
          <a:solidFill>
            <a:schemeClr val="accent2"/>
          </a:solidFill>
        </p:spPr>
        <p:txBody>
          <a:bodyPr>
            <a:noAutofit/>
          </a:bodyPr>
          <a:lstStyle/>
          <a:p>
            <a:pPr marL="0" indent="0" algn="ctr" eaLnBrk="1" fontAlgn="auto" hangingPunct="1">
              <a:spcAft>
                <a:spcPts val="0"/>
              </a:spcAft>
              <a:defRPr/>
            </a:pPr>
            <a:r>
              <a:rPr lang="en-US" sz="2800" dirty="0" smtClean="0">
                <a:ea typeface="+mn-ea"/>
                <a:cs typeface="+mn-cs"/>
              </a:rPr>
              <a:t>OVERVIEW</a:t>
            </a:r>
            <a:endParaRPr lang="en-US" sz="2800" dirty="0">
              <a:ea typeface="+mn-ea"/>
              <a:cs typeface="+mn-cs"/>
            </a:endParaRPr>
          </a:p>
        </p:txBody>
      </p:sp>
      <p:sp>
        <p:nvSpPr>
          <p:cNvPr id="18434" name="Text Placeholder 2"/>
          <p:cNvSpPr>
            <a:spLocks noGrp="1"/>
          </p:cNvSpPr>
          <p:nvPr>
            <p:ph type="body" sz="quarter" idx="14"/>
          </p:nvPr>
        </p:nvSpPr>
        <p:spPr>
          <a:xfrm>
            <a:off x="304800" y="1066800"/>
            <a:ext cx="8077200" cy="5410200"/>
          </a:xfrm>
        </p:spPr>
        <p:txBody>
          <a:bodyPr/>
          <a:lstStyle/>
          <a:p>
            <a:pPr marL="285750" indent="-285750">
              <a:buFont typeface="Wingdings" panose="05000000000000000000" pitchFamily="2" charset="2"/>
              <a:buChar char="v"/>
            </a:pPr>
            <a:r>
              <a:rPr lang="en-US" sz="2400" b="1" dirty="0">
                <a:latin typeface="Calibri" charset="0"/>
              </a:rPr>
              <a:t>Registered Student Organization (RSO) FUNDING</a:t>
            </a:r>
          </a:p>
          <a:p>
            <a:pPr marL="685800" lvl="1">
              <a:buFont typeface="Wingdings" panose="05000000000000000000" pitchFamily="2" charset="2"/>
              <a:buChar char="Ø"/>
            </a:pPr>
            <a:r>
              <a:rPr lang="en-US" sz="2000" dirty="0">
                <a:solidFill>
                  <a:srgbClr val="054317"/>
                </a:solidFill>
                <a:latin typeface="Calibri" charset="0"/>
              </a:rPr>
              <a:t>Common Misconception</a:t>
            </a:r>
          </a:p>
          <a:p>
            <a:pPr marL="685800" lvl="1">
              <a:buFont typeface="Wingdings" panose="05000000000000000000" pitchFamily="2" charset="2"/>
              <a:buChar char="Ø"/>
            </a:pPr>
            <a:r>
              <a:rPr lang="en-US" sz="2000" dirty="0">
                <a:solidFill>
                  <a:srgbClr val="054317"/>
                </a:solidFill>
                <a:latin typeface="Calibri" charset="0"/>
              </a:rPr>
              <a:t>Self-Generated Revenue (SGR) vs. Student Funding Board (SFB) Allocations</a:t>
            </a:r>
          </a:p>
          <a:p>
            <a:pPr marL="400050" lvl="1" indent="0"/>
            <a:endParaRPr lang="en-US" dirty="0" smtClean="0">
              <a:latin typeface="Calibri" charset="0"/>
            </a:endParaRPr>
          </a:p>
          <a:p>
            <a:pPr marL="285750" indent="-285750">
              <a:buFont typeface="Wingdings" panose="05000000000000000000" pitchFamily="2" charset="2"/>
              <a:buChar char="v"/>
            </a:pPr>
            <a:r>
              <a:rPr lang="en-US" sz="2400" b="1" dirty="0">
                <a:latin typeface="Calibri" charset="0"/>
              </a:rPr>
              <a:t>Registered Student Organization (RSO) </a:t>
            </a:r>
            <a:r>
              <a:rPr lang="en-US" sz="2400" b="1" dirty="0" smtClean="0">
                <a:latin typeface="Calibri" charset="0"/>
              </a:rPr>
              <a:t>SPENDING</a:t>
            </a:r>
            <a:endParaRPr lang="en-US" sz="2400" b="1" dirty="0">
              <a:latin typeface="Calibri" charset="0"/>
            </a:endParaRPr>
          </a:p>
          <a:p>
            <a:pPr marL="685800" lvl="1">
              <a:buFont typeface="Wingdings" panose="05000000000000000000" pitchFamily="2" charset="2"/>
              <a:buChar char="Ø"/>
            </a:pPr>
            <a:r>
              <a:rPr lang="en-US" sz="2000" dirty="0" smtClean="0">
                <a:solidFill>
                  <a:srgbClr val="054317"/>
                </a:solidFill>
                <a:latin typeface="Calibri" charset="0"/>
              </a:rPr>
              <a:t>Spending Basics:</a:t>
            </a:r>
          </a:p>
          <a:p>
            <a:pPr lvl="2" indent="-285750">
              <a:buFont typeface="Courier New" panose="02070309020205020404" pitchFamily="49" charset="0"/>
              <a:buChar char="o"/>
            </a:pPr>
            <a:r>
              <a:rPr lang="en-US" sz="2000" dirty="0" smtClean="0">
                <a:solidFill>
                  <a:srgbClr val="054317"/>
                </a:solidFill>
                <a:latin typeface="Calibri" charset="0"/>
              </a:rPr>
              <a:t>Authorized Users</a:t>
            </a:r>
          </a:p>
          <a:p>
            <a:pPr lvl="2" indent="-285750">
              <a:buFont typeface="Courier New" panose="02070309020205020404" pitchFamily="49" charset="0"/>
              <a:buChar char="o"/>
            </a:pPr>
            <a:r>
              <a:rPr lang="en-US" sz="2000" dirty="0" smtClean="0">
                <a:solidFill>
                  <a:srgbClr val="054317"/>
                </a:solidFill>
                <a:latin typeface="Calibri" charset="0"/>
              </a:rPr>
              <a:t>RSO Org </a:t>
            </a:r>
            <a:r>
              <a:rPr lang="en-US" sz="2000" dirty="0">
                <a:solidFill>
                  <a:srgbClr val="054317"/>
                </a:solidFill>
                <a:latin typeface="Calibri" charset="0"/>
              </a:rPr>
              <a:t>C</a:t>
            </a:r>
            <a:r>
              <a:rPr lang="en-US" sz="2000" dirty="0" smtClean="0">
                <a:solidFill>
                  <a:srgbClr val="054317"/>
                </a:solidFill>
                <a:latin typeface="Calibri" charset="0"/>
              </a:rPr>
              <a:t>ode</a:t>
            </a:r>
            <a:endParaRPr lang="en-US" sz="2000" dirty="0">
              <a:solidFill>
                <a:srgbClr val="054317"/>
              </a:solidFill>
              <a:latin typeface="Calibri" charset="0"/>
            </a:endParaRPr>
          </a:p>
          <a:p>
            <a:pPr marL="685800" lvl="1">
              <a:buFont typeface="Wingdings" panose="05000000000000000000" pitchFamily="2" charset="2"/>
              <a:buChar char="Ø"/>
            </a:pPr>
            <a:r>
              <a:rPr lang="en-US" sz="2000" dirty="0" smtClean="0">
                <a:solidFill>
                  <a:srgbClr val="054317"/>
                </a:solidFill>
                <a:latin typeface="Calibri" charset="0"/>
              </a:rPr>
              <a:t>Spending Methods:</a:t>
            </a:r>
          </a:p>
          <a:p>
            <a:pPr lvl="2" indent="-285750">
              <a:buFont typeface="Courier New" panose="02070309020205020404" pitchFamily="49" charset="0"/>
              <a:buChar char="o"/>
            </a:pPr>
            <a:r>
              <a:rPr lang="en-US" sz="2000" dirty="0" smtClean="0">
                <a:solidFill>
                  <a:srgbClr val="054317"/>
                </a:solidFill>
                <a:latin typeface="Calibri" charset="0"/>
              </a:rPr>
              <a:t>On-Campus Charging</a:t>
            </a:r>
          </a:p>
          <a:p>
            <a:pPr lvl="2" indent="-285750">
              <a:buFont typeface="Courier New" panose="02070309020205020404" pitchFamily="49" charset="0"/>
              <a:buChar char="o"/>
            </a:pPr>
            <a:r>
              <a:rPr lang="en-US" sz="2000" dirty="0" smtClean="0">
                <a:solidFill>
                  <a:srgbClr val="054317"/>
                </a:solidFill>
                <a:latin typeface="Calibri" charset="0"/>
              </a:rPr>
              <a:t>Purchase </a:t>
            </a:r>
            <a:r>
              <a:rPr lang="en-US" sz="2000" dirty="0" smtClean="0">
                <a:solidFill>
                  <a:srgbClr val="054317"/>
                </a:solidFill>
                <a:latin typeface="Calibri" charset="0"/>
              </a:rPr>
              <a:t>Order</a:t>
            </a:r>
            <a:endParaRPr lang="en-US" sz="1700" dirty="0" smtClean="0">
              <a:solidFill>
                <a:srgbClr val="054317"/>
              </a:solidFill>
              <a:latin typeface="Calibri" charset="0"/>
            </a:endParaRPr>
          </a:p>
          <a:p>
            <a:pPr lvl="2" indent="-285750">
              <a:buFont typeface="Courier New" panose="02070309020205020404" pitchFamily="49" charset="0"/>
              <a:buChar char="o"/>
            </a:pPr>
            <a:r>
              <a:rPr lang="en-US" sz="2000" dirty="0" smtClean="0">
                <a:solidFill>
                  <a:srgbClr val="054317"/>
                </a:solidFill>
                <a:latin typeface="Calibri" charset="0"/>
              </a:rPr>
              <a:t>Reimbursement</a:t>
            </a:r>
          </a:p>
          <a:p>
            <a:pPr lvl="3" indent="-285750">
              <a:buFont typeface="Wingdings" panose="05000000000000000000" pitchFamily="2" charset="2"/>
              <a:buChar char="Ø"/>
            </a:pPr>
            <a:r>
              <a:rPr lang="en-US" sz="1700" dirty="0">
                <a:solidFill>
                  <a:srgbClr val="054317"/>
                </a:solidFill>
                <a:latin typeface="Calibri" charset="0"/>
              </a:rPr>
              <a:t>Approved </a:t>
            </a:r>
            <a:r>
              <a:rPr lang="en-US" sz="1700" dirty="0" smtClean="0">
                <a:solidFill>
                  <a:srgbClr val="054317"/>
                </a:solidFill>
                <a:latin typeface="Calibri" charset="0"/>
              </a:rPr>
              <a:t>Vendors</a:t>
            </a:r>
            <a:endParaRPr lang="en-US" sz="1700" dirty="0" smtClean="0">
              <a:solidFill>
                <a:srgbClr val="054317"/>
              </a:solidFill>
              <a:latin typeface="Calibri" charset="0"/>
            </a:endParaRPr>
          </a:p>
          <a:p>
            <a:pPr lvl="2" indent="-285750">
              <a:buFont typeface="Courier New" panose="02070309020205020404" pitchFamily="49" charset="0"/>
              <a:buChar char="o"/>
            </a:pPr>
            <a:r>
              <a:rPr lang="en-US" sz="2000" dirty="0" smtClean="0">
                <a:solidFill>
                  <a:srgbClr val="054317"/>
                </a:solidFill>
                <a:latin typeface="Calibri" charset="0"/>
              </a:rPr>
              <a:t>JV </a:t>
            </a:r>
            <a:r>
              <a:rPr lang="en-US" sz="2000" dirty="0" smtClean="0">
                <a:solidFill>
                  <a:srgbClr val="054317"/>
                </a:solidFill>
                <a:latin typeface="Calibri" charset="0"/>
              </a:rPr>
              <a:t>Transfer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sz="6000" b="1" dirty="0" smtClean="0">
                <a:ea typeface="+mj-ea"/>
                <a:cs typeface="+mj-cs"/>
              </a:rPr>
              <a:t>RSO FUNDING</a:t>
            </a:r>
            <a:endParaRPr lang="en-US" sz="6000" b="1" dirty="0">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334611" y="212618"/>
            <a:ext cx="8077200" cy="644947"/>
          </a:xfrm>
        </p:spPr>
        <p:txBody>
          <a:bodyPr>
            <a:noAutofit/>
          </a:bodyPr>
          <a:lstStyle/>
          <a:p>
            <a:pPr marL="0" indent="0" algn="ctr" eaLnBrk="1" fontAlgn="auto" hangingPunct="1">
              <a:spcAft>
                <a:spcPts val="0"/>
              </a:spcAft>
              <a:defRPr/>
            </a:pPr>
            <a:r>
              <a:rPr lang="en-US" sz="4000" b="1" dirty="0" smtClean="0">
                <a:ea typeface="+mn-ea"/>
                <a:cs typeface="+mn-cs"/>
              </a:rPr>
              <a:t>Common Misconception</a:t>
            </a:r>
            <a:endParaRPr lang="en-US" sz="4000" b="1" dirty="0">
              <a:ea typeface="+mn-ea"/>
              <a:cs typeface="+mn-cs"/>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26576" y="3500632"/>
            <a:ext cx="1870045" cy="1789736"/>
          </a:xfrm>
          <a:prstGeom prst="rect">
            <a:avLst/>
          </a:prstGeom>
        </p:spPr>
      </p:pic>
      <p:sp>
        <p:nvSpPr>
          <p:cNvPr id="4" name="TextBox 3"/>
          <p:cNvSpPr txBox="1"/>
          <p:nvPr/>
        </p:nvSpPr>
        <p:spPr>
          <a:xfrm>
            <a:off x="995769" y="2131874"/>
            <a:ext cx="2499329" cy="1754326"/>
          </a:xfrm>
          <a:prstGeom prst="rect">
            <a:avLst/>
          </a:prstGeom>
          <a:noFill/>
        </p:spPr>
        <p:txBody>
          <a:bodyPr wrap="square" rtlCol="0">
            <a:spAutoFit/>
          </a:bodyPr>
          <a:lstStyle/>
          <a:p>
            <a:r>
              <a:rPr lang="en-US" sz="3600" dirty="0" smtClean="0">
                <a:solidFill>
                  <a:srgbClr val="000000"/>
                </a:solidFill>
              </a:rPr>
              <a:t>Complete Registration Process</a:t>
            </a:r>
            <a:endParaRPr lang="en-US" sz="3600" dirty="0">
              <a:solidFill>
                <a:srgbClr val="000000"/>
              </a:solidFill>
            </a:endParaRPr>
          </a:p>
        </p:txBody>
      </p:sp>
      <p:sp>
        <p:nvSpPr>
          <p:cNvPr id="5" name="TextBox 4"/>
          <p:cNvSpPr txBox="1"/>
          <p:nvPr/>
        </p:nvSpPr>
        <p:spPr>
          <a:xfrm>
            <a:off x="3657600" y="3276600"/>
            <a:ext cx="715611" cy="609600"/>
          </a:xfrm>
          <a:prstGeom prst="rect">
            <a:avLst/>
          </a:prstGeom>
          <a:noFill/>
        </p:spPr>
        <p:txBody>
          <a:bodyPr wrap="square" rtlCol="0">
            <a:spAutoFit/>
          </a:bodyPr>
          <a:lstStyle/>
          <a:p>
            <a:endParaRPr lang="en-US" dirty="0"/>
          </a:p>
        </p:txBody>
      </p:sp>
      <p:sp>
        <p:nvSpPr>
          <p:cNvPr id="6" name="Right Arrow 5"/>
          <p:cNvSpPr/>
          <p:nvPr/>
        </p:nvSpPr>
        <p:spPr>
          <a:xfrm>
            <a:off x="3899545" y="2010871"/>
            <a:ext cx="1237114" cy="695961"/>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dirty="0"/>
          </a:p>
        </p:txBody>
      </p: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86400" y="1245990"/>
            <a:ext cx="2819400" cy="2704581"/>
          </a:xfrm>
          <a:prstGeom prst="rect">
            <a:avLst/>
          </a:prstGeom>
          <a:effectLst>
            <a:outerShdw blurRad="50800" dist="50800" dir="5400000" algn="ctr" rotWithShape="0">
              <a:srgbClr val="000000">
                <a:alpha val="0"/>
              </a:srgbClr>
            </a:outerShdw>
          </a:effectLst>
        </p:spPr>
      </p:pic>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248400" y="4004527"/>
            <a:ext cx="1603652" cy="2351490"/>
          </a:xfrm>
          <a:prstGeom prst="rect">
            <a:avLst/>
          </a:prstGeom>
        </p:spPr>
      </p:pic>
      <p:sp>
        <p:nvSpPr>
          <p:cNvPr id="11" name="Multiply 10"/>
          <p:cNvSpPr/>
          <p:nvPr/>
        </p:nvSpPr>
        <p:spPr>
          <a:xfrm>
            <a:off x="3172821" y="547088"/>
            <a:ext cx="5209179" cy="362352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p:cNvSpPr/>
          <p:nvPr/>
        </p:nvSpPr>
        <p:spPr>
          <a:xfrm>
            <a:off x="3958538" y="4617943"/>
            <a:ext cx="1237114" cy="695961"/>
          </a:xfrm>
          <a:prstGeom prst="rightArrow">
            <a:avLst/>
          </a:prstGeom>
          <a:solidFill>
            <a:srgbClr val="00B050"/>
          </a:solidFill>
          <a:ln>
            <a:solidFill>
              <a:srgbClr val="1A6613"/>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dirty="0"/>
          </a:p>
        </p:txBody>
      </p:sp>
      <p:sp>
        <p:nvSpPr>
          <p:cNvPr id="13" name="TextBox 12"/>
          <p:cNvSpPr txBox="1"/>
          <p:nvPr/>
        </p:nvSpPr>
        <p:spPr>
          <a:xfrm>
            <a:off x="505418" y="1600200"/>
            <a:ext cx="2989680" cy="4114800"/>
          </a:xfrm>
          <a:prstGeom prst="rect">
            <a:avLst/>
          </a:prstGeom>
          <a:noFill/>
          <a:ln>
            <a:solidFill>
              <a:srgbClr val="000000"/>
            </a:solidFill>
            <a:prstDash val="solid"/>
          </a:ln>
        </p:spPr>
        <p:txBody>
          <a:bodyPr wrap="square" rtlCol="0">
            <a:spAutoFit/>
          </a:bodyPr>
          <a:lstStyle/>
          <a:p>
            <a:endParaRPr lang="en-US" dirty="0"/>
          </a:p>
        </p:txBody>
      </p:sp>
    </p:spTree>
    <p:extLst>
      <p:ext uri="{BB962C8B-B14F-4D97-AF65-F5344CB8AC3E}">
        <p14:creationId xmlns:p14="http://schemas.microsoft.com/office/powerpoint/2010/main" val="375318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11" grpId="0" animBg="1"/>
      <p:bldP spid="15" grpId="0" animBg="1"/>
      <p:bldP spid="13"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2057400" y="228600"/>
            <a:ext cx="4724400" cy="533400"/>
          </a:xfrm>
        </p:spPr>
        <p:txBody>
          <a:bodyPr>
            <a:noAutofit/>
          </a:bodyPr>
          <a:lstStyle/>
          <a:p>
            <a:pPr marL="0" indent="0" algn="ctr" eaLnBrk="1" fontAlgn="auto" hangingPunct="1">
              <a:spcAft>
                <a:spcPts val="0"/>
              </a:spcAft>
              <a:defRPr/>
            </a:pPr>
            <a:r>
              <a:rPr lang="en-US" sz="4000" b="1" dirty="0" smtClean="0">
                <a:ea typeface="+mn-ea"/>
                <a:cs typeface="+mn-cs"/>
              </a:rPr>
              <a:t>RSO Funding Sources</a:t>
            </a:r>
            <a:endParaRPr lang="en-US" sz="4000" b="1" dirty="0">
              <a:ea typeface="+mn-ea"/>
              <a:cs typeface="+mn-cs"/>
            </a:endParaRPr>
          </a:p>
        </p:txBody>
      </p:sp>
      <p:sp>
        <p:nvSpPr>
          <p:cNvPr id="19458" name="Text Placeholder 2"/>
          <p:cNvSpPr>
            <a:spLocks noGrp="1"/>
          </p:cNvSpPr>
          <p:nvPr>
            <p:ph type="body" sz="quarter" idx="14"/>
          </p:nvPr>
        </p:nvSpPr>
        <p:spPr>
          <a:xfrm>
            <a:off x="304800" y="1066800"/>
            <a:ext cx="4038600" cy="5486400"/>
          </a:xfrm>
        </p:spPr>
        <p:txBody>
          <a:bodyPr/>
          <a:lstStyle/>
          <a:p>
            <a:pPr marL="0" indent="0" eaLnBrk="1" hangingPunct="1"/>
            <a:r>
              <a:rPr lang="en-US" sz="2400" b="1" u="sng" dirty="0" smtClean="0">
                <a:latin typeface="Calibri" charset="0"/>
              </a:rPr>
              <a:t>Self-Generated Revenue (SGR)</a:t>
            </a:r>
          </a:p>
          <a:p>
            <a:pPr marL="0" indent="0" eaLnBrk="1" hangingPunct="1"/>
            <a:r>
              <a:rPr lang="en-US" sz="2400" dirty="0" smtClean="0">
                <a:latin typeface="Calibri" charset="0"/>
              </a:rPr>
              <a:t>= money raised by RSOs through</a:t>
            </a:r>
          </a:p>
          <a:p>
            <a:pPr eaLnBrk="1" hangingPunct="1">
              <a:buFont typeface="Wingdings" panose="05000000000000000000" pitchFamily="2" charset="2"/>
              <a:buChar char="Ø"/>
            </a:pPr>
            <a:r>
              <a:rPr lang="en-US" sz="2000" dirty="0">
                <a:latin typeface="Calibri" charset="0"/>
              </a:rPr>
              <a:t>m</a:t>
            </a:r>
            <a:r>
              <a:rPr lang="en-US" sz="2000" dirty="0" smtClean="0">
                <a:latin typeface="Calibri" charset="0"/>
              </a:rPr>
              <a:t>embership dues</a:t>
            </a:r>
          </a:p>
          <a:p>
            <a:pPr eaLnBrk="1" hangingPunct="1">
              <a:buFont typeface="Wingdings" panose="05000000000000000000" pitchFamily="2" charset="2"/>
              <a:buChar char="Ø"/>
            </a:pPr>
            <a:r>
              <a:rPr lang="en-US" sz="2000" dirty="0">
                <a:latin typeface="Calibri" charset="0"/>
              </a:rPr>
              <a:t>t</a:t>
            </a:r>
            <a:r>
              <a:rPr lang="en-US" sz="2000" dirty="0" smtClean="0">
                <a:latin typeface="Calibri" charset="0"/>
              </a:rPr>
              <a:t>icket revenue</a:t>
            </a:r>
          </a:p>
          <a:p>
            <a:pPr eaLnBrk="1" hangingPunct="1">
              <a:buFont typeface="Wingdings" panose="05000000000000000000" pitchFamily="2" charset="2"/>
              <a:buChar char="Ø"/>
            </a:pPr>
            <a:r>
              <a:rPr lang="en-US" sz="2000" dirty="0">
                <a:latin typeface="Calibri" charset="0"/>
              </a:rPr>
              <a:t>d</a:t>
            </a:r>
            <a:r>
              <a:rPr lang="en-US" sz="2000" dirty="0" smtClean="0">
                <a:latin typeface="Calibri" charset="0"/>
              </a:rPr>
              <a:t>onations &amp; sponsorships</a:t>
            </a:r>
          </a:p>
          <a:p>
            <a:pPr eaLnBrk="1" hangingPunct="1">
              <a:buFont typeface="Wingdings" panose="05000000000000000000" pitchFamily="2" charset="2"/>
              <a:buChar char="Ø"/>
            </a:pPr>
            <a:r>
              <a:rPr lang="en-US" sz="2000" dirty="0">
                <a:latin typeface="Calibri" charset="0"/>
              </a:rPr>
              <a:t>c</a:t>
            </a:r>
            <a:r>
              <a:rPr lang="en-US" sz="2000" dirty="0" smtClean="0">
                <a:latin typeface="Calibri" charset="0"/>
              </a:rPr>
              <a:t>ampus competitions</a:t>
            </a:r>
          </a:p>
          <a:p>
            <a:pPr eaLnBrk="1" hangingPunct="1">
              <a:buFont typeface="Wingdings" panose="05000000000000000000" pitchFamily="2" charset="2"/>
              <a:buChar char="Ø"/>
            </a:pPr>
            <a:r>
              <a:rPr lang="en-US" sz="2000" dirty="0" smtClean="0">
                <a:latin typeface="Calibri" charset="0"/>
              </a:rPr>
              <a:t>fundraising</a:t>
            </a:r>
          </a:p>
          <a:p>
            <a:pPr marL="0" indent="0" eaLnBrk="1" hangingPunct="1"/>
            <a:endParaRPr lang="en-US" sz="2400" dirty="0" smtClean="0">
              <a:latin typeface="Calibri" charset="0"/>
            </a:endParaRPr>
          </a:p>
          <a:p>
            <a:pPr marL="0" indent="0" eaLnBrk="1" hangingPunct="1"/>
            <a:r>
              <a:rPr lang="en-US" sz="2400" dirty="0" smtClean="0">
                <a:latin typeface="Calibri" charset="0"/>
              </a:rPr>
              <a:t>Restrictions: Money must be spent in adherence with Mason policies and procedures.</a:t>
            </a:r>
            <a:endParaRPr lang="en-US" sz="2400" dirty="0">
              <a:latin typeface="Calibri" charset="0"/>
            </a:endParaRPr>
          </a:p>
        </p:txBody>
      </p:sp>
      <p:sp>
        <p:nvSpPr>
          <p:cNvPr id="7" name="Text Placeholder 6"/>
          <p:cNvSpPr>
            <a:spLocks noGrp="1"/>
          </p:cNvSpPr>
          <p:nvPr>
            <p:ph type="body" sz="quarter" idx="15"/>
          </p:nvPr>
        </p:nvSpPr>
        <p:spPr/>
        <p:txBody>
          <a:bodyPr/>
          <a:lstStyle/>
          <a:p>
            <a:r>
              <a:rPr lang="en-US" sz="2400" b="1" u="sng" dirty="0" smtClean="0"/>
              <a:t>Student Funding Board (SFB)</a:t>
            </a:r>
          </a:p>
          <a:p>
            <a:r>
              <a:rPr lang="en-US" sz="2400" dirty="0" smtClean="0"/>
              <a:t>= money allocated through</a:t>
            </a:r>
          </a:p>
          <a:p>
            <a:pPr>
              <a:buFont typeface="Wingdings" panose="05000000000000000000" pitchFamily="2" charset="2"/>
              <a:buChar char="Ø"/>
            </a:pPr>
            <a:r>
              <a:rPr lang="en-US" sz="2400" dirty="0" smtClean="0"/>
              <a:t>SFB application process</a:t>
            </a:r>
          </a:p>
          <a:p>
            <a:pPr>
              <a:buFont typeface="Wingdings" panose="05000000000000000000" pitchFamily="2" charset="2"/>
              <a:buChar char="Ø"/>
            </a:pPr>
            <a:endParaRPr lang="en-US" sz="2400" dirty="0"/>
          </a:p>
          <a:p>
            <a:pPr>
              <a:buFont typeface="Wingdings" panose="05000000000000000000" pitchFamily="2" charset="2"/>
              <a:buChar char="Ø"/>
            </a:pPr>
            <a:endParaRPr lang="en-US" sz="2400" dirty="0" smtClean="0"/>
          </a:p>
          <a:p>
            <a:pPr>
              <a:buFont typeface="Wingdings" panose="05000000000000000000" pitchFamily="2" charset="2"/>
              <a:buChar char="Ø"/>
            </a:pPr>
            <a:endParaRPr lang="en-US" sz="2400" dirty="0"/>
          </a:p>
          <a:p>
            <a:pPr>
              <a:buFont typeface="Wingdings" panose="05000000000000000000" pitchFamily="2" charset="2"/>
              <a:buChar char="Ø"/>
            </a:pPr>
            <a:endParaRPr lang="en-US" sz="2400" dirty="0" smtClean="0"/>
          </a:p>
          <a:p>
            <a:pPr>
              <a:buFont typeface="Wingdings" panose="05000000000000000000" pitchFamily="2" charset="2"/>
              <a:buChar char="Ø"/>
            </a:pPr>
            <a:endParaRPr lang="en-US" sz="2400" dirty="0"/>
          </a:p>
          <a:p>
            <a:pPr marL="0" indent="0"/>
            <a:r>
              <a:rPr lang="en-US" sz="2400" dirty="0" smtClean="0"/>
              <a:t>Restrictions: Money must be spent in adherence with Mason and SFB policies and procedures.</a:t>
            </a:r>
            <a:endParaRPr lang="en-US" sz="2400" dirty="0"/>
          </a:p>
        </p:txBody>
      </p:sp>
    </p:spTree>
    <p:extLst>
      <p:ext uri="{BB962C8B-B14F-4D97-AF65-F5344CB8AC3E}">
        <p14:creationId xmlns:p14="http://schemas.microsoft.com/office/powerpoint/2010/main" val="401025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5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5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45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458">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458">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b="1" dirty="0" smtClean="0"/>
              <a:t>RSO SPENDING</a:t>
            </a:r>
            <a:endParaRPr lang="en-US" sz="6000" b="1" dirty="0"/>
          </a:p>
        </p:txBody>
      </p:sp>
    </p:spTree>
    <p:extLst>
      <p:ext uri="{BB962C8B-B14F-4D97-AF65-F5344CB8AC3E}">
        <p14:creationId xmlns:p14="http://schemas.microsoft.com/office/powerpoint/2010/main" val="431856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57200" y="228600"/>
            <a:ext cx="8077200" cy="457200"/>
          </a:xfrm>
          <a:solidFill>
            <a:srgbClr val="1A6613"/>
          </a:solidFill>
        </p:spPr>
        <p:txBody>
          <a:bodyPr>
            <a:noAutofit/>
          </a:bodyPr>
          <a:lstStyle/>
          <a:p>
            <a:pPr algn="ctr" fontAlgn="auto">
              <a:spcAft>
                <a:spcPts val="0"/>
              </a:spcAft>
              <a:defRPr/>
            </a:pPr>
            <a:r>
              <a:rPr lang="en-US" sz="2800" dirty="0" smtClean="0"/>
              <a:t>Spending Basics</a:t>
            </a:r>
            <a:endParaRPr lang="en-US" sz="2800" dirty="0"/>
          </a:p>
        </p:txBody>
      </p:sp>
      <p:sp>
        <p:nvSpPr>
          <p:cNvPr id="20482" name="Text Placeholder 2"/>
          <p:cNvSpPr>
            <a:spLocks noGrp="1"/>
          </p:cNvSpPr>
          <p:nvPr>
            <p:ph type="body" sz="quarter" idx="14"/>
          </p:nvPr>
        </p:nvSpPr>
        <p:spPr>
          <a:xfrm>
            <a:off x="419582" y="990600"/>
            <a:ext cx="8077200" cy="5410712"/>
          </a:xfrm>
        </p:spPr>
        <p:txBody>
          <a:bodyPr>
            <a:spAutoFit/>
          </a:bodyPr>
          <a:lstStyle/>
          <a:p>
            <a:pPr>
              <a:buFont typeface="Wingdings" panose="05000000000000000000" pitchFamily="2" charset="2"/>
              <a:buChar char="Ø"/>
            </a:pPr>
            <a:r>
              <a:rPr lang="en-US" sz="2400" b="1" dirty="0">
                <a:latin typeface="Calibri" charset="0"/>
              </a:rPr>
              <a:t>RSO president &amp; treasurer = </a:t>
            </a:r>
            <a:r>
              <a:rPr lang="en-US" sz="2400" b="1" dirty="0" smtClean="0">
                <a:latin typeface="Calibri" charset="0"/>
              </a:rPr>
              <a:t>only authorized spenders</a:t>
            </a:r>
          </a:p>
          <a:p>
            <a:pPr>
              <a:buFont typeface="Wingdings" panose="05000000000000000000" pitchFamily="2" charset="2"/>
              <a:buChar char="Ø"/>
            </a:pPr>
            <a:endParaRPr lang="en-US" sz="2400" dirty="0">
              <a:latin typeface="Calibri" charset="0"/>
            </a:endParaRPr>
          </a:p>
          <a:p>
            <a:pPr>
              <a:buFont typeface="Wingdings" panose="05000000000000000000" pitchFamily="2" charset="2"/>
              <a:buChar char="Ø"/>
            </a:pPr>
            <a:endParaRPr lang="en-US" sz="2400" dirty="0" smtClean="0">
              <a:latin typeface="Calibri" charset="0"/>
            </a:endParaRPr>
          </a:p>
          <a:p>
            <a:pPr>
              <a:buFont typeface="Wingdings" panose="05000000000000000000" pitchFamily="2" charset="2"/>
              <a:buChar char="Ø"/>
            </a:pPr>
            <a:endParaRPr lang="en-US" sz="2400" dirty="0" smtClean="0">
              <a:latin typeface="Calibri" charset="0"/>
            </a:endParaRPr>
          </a:p>
          <a:p>
            <a:pPr marL="0" indent="0"/>
            <a:endParaRPr lang="en-US" sz="2400" dirty="0">
              <a:latin typeface="Calibri" charset="0"/>
            </a:endParaRPr>
          </a:p>
          <a:p>
            <a:pPr>
              <a:buFont typeface="Wingdings" panose="05000000000000000000" pitchFamily="2" charset="2"/>
              <a:buChar char="Ø"/>
            </a:pPr>
            <a:r>
              <a:rPr lang="en-US" sz="2400" b="1" dirty="0">
                <a:latin typeface="Calibri" charset="0"/>
              </a:rPr>
              <a:t>Six-digit </a:t>
            </a:r>
            <a:r>
              <a:rPr lang="en-US" sz="2400" b="1" dirty="0" smtClean="0">
                <a:latin typeface="Calibri" charset="0"/>
              </a:rPr>
              <a:t>organization code </a:t>
            </a:r>
            <a:r>
              <a:rPr lang="en-US" sz="2400" b="1" dirty="0">
                <a:latin typeface="Calibri" charset="0"/>
              </a:rPr>
              <a:t>(61xxxx) used </a:t>
            </a:r>
            <a:r>
              <a:rPr lang="en-US" sz="2400" b="1" dirty="0" smtClean="0">
                <a:latin typeface="Calibri" charset="0"/>
              </a:rPr>
              <a:t>to spend </a:t>
            </a:r>
            <a:r>
              <a:rPr lang="en-US" sz="2400" b="1" dirty="0">
                <a:latin typeface="Calibri" charset="0"/>
              </a:rPr>
              <a:t>both SFB and SGR</a:t>
            </a:r>
            <a:r>
              <a:rPr lang="en-US" sz="2400" b="1" dirty="0" smtClean="0">
                <a:latin typeface="Calibri" charset="0"/>
              </a:rPr>
              <a:t>.</a:t>
            </a:r>
          </a:p>
          <a:p>
            <a:pPr>
              <a:buFont typeface="Wingdings" panose="05000000000000000000" pitchFamily="2" charset="2"/>
              <a:buChar char="Ø"/>
            </a:pPr>
            <a:r>
              <a:rPr lang="en-US" sz="2400" b="1" dirty="0">
                <a:latin typeface="Calibri" charset="0"/>
              </a:rPr>
              <a:t>Spending methods include:</a:t>
            </a:r>
          </a:p>
          <a:p>
            <a:pPr lvl="1">
              <a:buFont typeface="Courier New" panose="02070309020205020404" pitchFamily="49" charset="0"/>
              <a:buChar char="o"/>
            </a:pPr>
            <a:r>
              <a:rPr lang="en-US" sz="2000" dirty="0">
                <a:solidFill>
                  <a:srgbClr val="1A6613"/>
                </a:solidFill>
                <a:latin typeface="Calibri" charset="0"/>
              </a:rPr>
              <a:t>On-Campus </a:t>
            </a:r>
            <a:r>
              <a:rPr lang="en-US" sz="2000" dirty="0" smtClean="0">
                <a:solidFill>
                  <a:srgbClr val="1A6613"/>
                </a:solidFill>
                <a:latin typeface="Calibri" charset="0"/>
              </a:rPr>
              <a:t>Charging</a:t>
            </a:r>
          </a:p>
          <a:p>
            <a:pPr lvl="1">
              <a:buFont typeface="Courier New" panose="02070309020205020404" pitchFamily="49" charset="0"/>
              <a:buChar char="o"/>
            </a:pPr>
            <a:r>
              <a:rPr lang="en-US" sz="2000" dirty="0" smtClean="0">
                <a:solidFill>
                  <a:srgbClr val="1A6613"/>
                </a:solidFill>
                <a:latin typeface="Calibri" charset="0"/>
              </a:rPr>
              <a:t>Purchase </a:t>
            </a:r>
            <a:r>
              <a:rPr lang="en-US" sz="2000" dirty="0">
                <a:solidFill>
                  <a:srgbClr val="1A6613"/>
                </a:solidFill>
                <a:latin typeface="Calibri" charset="0"/>
              </a:rPr>
              <a:t>Order (</a:t>
            </a:r>
            <a:r>
              <a:rPr lang="en-US" sz="2000" dirty="0" smtClean="0">
                <a:solidFill>
                  <a:srgbClr val="1A6613"/>
                </a:solidFill>
                <a:latin typeface="Calibri" charset="0"/>
              </a:rPr>
              <a:t>PO)</a:t>
            </a:r>
          </a:p>
          <a:p>
            <a:pPr lvl="1">
              <a:buFont typeface="Courier New" panose="02070309020205020404" pitchFamily="49" charset="0"/>
              <a:buChar char="o"/>
            </a:pPr>
            <a:r>
              <a:rPr lang="en-US" sz="2000" dirty="0" smtClean="0">
                <a:solidFill>
                  <a:srgbClr val="1A6613"/>
                </a:solidFill>
                <a:latin typeface="Calibri" charset="0"/>
              </a:rPr>
              <a:t>Reimbursement</a:t>
            </a:r>
          </a:p>
          <a:p>
            <a:pPr lvl="1">
              <a:buFont typeface="Courier New" panose="02070309020205020404" pitchFamily="49" charset="0"/>
              <a:buChar char="o"/>
            </a:pPr>
            <a:r>
              <a:rPr lang="en-US" sz="2000" dirty="0" smtClean="0">
                <a:solidFill>
                  <a:srgbClr val="1A6613"/>
                </a:solidFill>
                <a:latin typeface="Calibri" charset="0"/>
              </a:rPr>
              <a:t>Journal </a:t>
            </a:r>
            <a:r>
              <a:rPr lang="en-US" sz="2000" dirty="0">
                <a:solidFill>
                  <a:srgbClr val="1A6613"/>
                </a:solidFill>
                <a:latin typeface="Calibri" charset="0"/>
              </a:rPr>
              <a:t>Voucher (JV) Transfer</a:t>
            </a:r>
          </a:p>
          <a:p>
            <a:pPr>
              <a:buFont typeface="Wingdings" panose="05000000000000000000" pitchFamily="2" charset="2"/>
              <a:buChar char="Ø"/>
            </a:pPr>
            <a:endParaRPr lang="en-US" sz="2400" dirty="0">
              <a:latin typeface="Calibri" charset="0"/>
            </a:endParaRPr>
          </a:p>
        </p:txBody>
      </p:sp>
      <p:sp>
        <p:nvSpPr>
          <p:cNvPr id="11" name="TextBox 10"/>
          <p:cNvSpPr txBox="1"/>
          <p:nvPr/>
        </p:nvSpPr>
        <p:spPr>
          <a:xfrm>
            <a:off x="8839200" y="0"/>
            <a:ext cx="304800" cy="6858000"/>
          </a:xfrm>
          <a:prstGeom prst="rect">
            <a:avLst/>
          </a:prstGeom>
          <a:solidFill>
            <a:srgbClr val="DFBD17"/>
          </a:solidFill>
        </p:spPr>
        <p:txBody>
          <a:bodyPr wrap="square" rtlCol="0">
            <a:spAutoFit/>
          </a:bodyPr>
          <a:lstStyle/>
          <a:p>
            <a:endParaRPr lang="en-US" dirty="0"/>
          </a:p>
        </p:txBody>
      </p:sp>
      <p:pic>
        <p:nvPicPr>
          <p:cNvPr id="16" name="Picture 15"/>
          <p:cNvPicPr>
            <a:picLocks noChangeAspect="1"/>
          </p:cNvPicPr>
          <p:nvPr/>
        </p:nvPicPr>
        <p:blipFill rotWithShape="1">
          <a:blip r:embed="rId3" cstate="email">
            <a:extLst>
              <a:ext uri="{28A0092B-C50C-407E-A947-70E740481C1C}">
                <a14:useLocalDpi xmlns:a14="http://schemas.microsoft.com/office/drawing/2010/main" val="0"/>
              </a:ext>
            </a:extLst>
          </a:blip>
          <a:srcRect t="-8456" b="8456"/>
          <a:stretch/>
        </p:blipFill>
        <p:spPr>
          <a:xfrm>
            <a:off x="990600" y="1371600"/>
            <a:ext cx="2895600" cy="1627971"/>
          </a:xfrm>
          <a:prstGeom prst="rect">
            <a:avLst/>
          </a:prstGeom>
        </p:spPr>
      </p:pic>
      <p:pic>
        <p:nvPicPr>
          <p:cNvPr id="17" name="Picture 16"/>
          <p:cNvPicPr>
            <a:picLocks noChangeAspect="1"/>
          </p:cNvPicPr>
          <p:nvPr/>
        </p:nvPicPr>
        <p:blipFill>
          <a:blip r:embed="rId4" cstate="email">
            <a:extLst>
              <a:ext uri="{BEBA8EAE-BF5A-486C-A8C5-ECC9F3942E4B}">
                <a14:imgProps xmlns:a14="http://schemas.microsoft.com/office/drawing/2010/main">
                  <a14:imgLayer r:embed="rId5">
                    <a14:imgEffect>
                      <a14:artisticPencilGrayscale/>
                    </a14:imgEffect>
                  </a14:imgLayer>
                </a14:imgProps>
              </a:ext>
              <a:ext uri="{28A0092B-C50C-407E-A947-70E740481C1C}">
                <a14:useLocalDpi xmlns:a14="http://schemas.microsoft.com/office/drawing/2010/main" val="0"/>
              </a:ext>
            </a:extLst>
          </a:blip>
          <a:stretch>
            <a:fillRect/>
          </a:stretch>
        </p:blipFill>
        <p:spPr>
          <a:xfrm>
            <a:off x="5029200" y="1470660"/>
            <a:ext cx="2038548" cy="1528911"/>
          </a:xfrm>
          <a:prstGeom prst="rect">
            <a:avLst/>
          </a:prstGeom>
        </p:spPr>
      </p:pic>
    </p:spTree>
    <p:extLst>
      <p:ext uri="{BB962C8B-B14F-4D97-AF65-F5344CB8AC3E}">
        <p14:creationId xmlns:p14="http://schemas.microsoft.com/office/powerpoint/2010/main" val="128582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48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48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48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48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57200" y="228600"/>
            <a:ext cx="8077200" cy="457200"/>
          </a:xfrm>
          <a:solidFill>
            <a:srgbClr val="1A6613"/>
          </a:solidFill>
        </p:spPr>
        <p:txBody>
          <a:bodyPr>
            <a:noAutofit/>
          </a:bodyPr>
          <a:lstStyle/>
          <a:p>
            <a:pPr algn="ctr" fontAlgn="auto">
              <a:spcAft>
                <a:spcPts val="0"/>
              </a:spcAft>
              <a:defRPr/>
            </a:pPr>
            <a:r>
              <a:rPr lang="en-US" sz="2800" dirty="0" smtClean="0"/>
              <a:t>On-Campus Charging</a:t>
            </a:r>
            <a:endParaRPr lang="en-US" sz="2800" dirty="0"/>
          </a:p>
        </p:txBody>
      </p:sp>
      <p:sp>
        <p:nvSpPr>
          <p:cNvPr id="20482" name="Text Placeholder 2"/>
          <p:cNvSpPr>
            <a:spLocks noGrp="1"/>
          </p:cNvSpPr>
          <p:nvPr>
            <p:ph type="body" sz="quarter" idx="14"/>
          </p:nvPr>
        </p:nvSpPr>
        <p:spPr>
          <a:xfrm>
            <a:off x="338799" y="876318"/>
            <a:ext cx="8077200" cy="2973122"/>
          </a:xfrm>
        </p:spPr>
        <p:txBody>
          <a:bodyPr>
            <a:spAutoFit/>
          </a:bodyPr>
          <a:lstStyle/>
          <a:p>
            <a:pPr>
              <a:buFont typeface="Wingdings" panose="05000000000000000000" pitchFamily="2" charset="2"/>
              <a:buChar char="Ø"/>
            </a:pPr>
            <a:r>
              <a:rPr lang="en-US" sz="2400" b="1" kern="1200" dirty="0">
                <a:latin typeface="+mj-lt"/>
                <a:cs typeface="Times New Roman" panose="02020603050405020304" pitchFamily="18" charset="0"/>
              </a:rPr>
              <a:t>P</a:t>
            </a:r>
            <a:r>
              <a:rPr lang="en-US" sz="2400" b="1" kern="1200" dirty="0" smtClean="0">
                <a:latin typeface="+mj-lt"/>
                <a:cs typeface="Times New Roman" panose="02020603050405020304" pitchFamily="18" charset="0"/>
              </a:rPr>
              <a:t>rovide </a:t>
            </a:r>
            <a:r>
              <a:rPr lang="en-US" sz="2400" b="1" kern="1200" dirty="0">
                <a:latin typeface="+mj-lt"/>
                <a:cs typeface="Times New Roman" panose="02020603050405020304" pitchFamily="18" charset="0"/>
              </a:rPr>
              <a:t>your organization code to </a:t>
            </a:r>
            <a:r>
              <a:rPr lang="en-US" sz="2400" b="1" i="1" kern="1200" dirty="0">
                <a:latin typeface="+mj-lt"/>
                <a:cs typeface="Times New Roman" panose="02020603050405020304" pitchFamily="18" charset="0"/>
              </a:rPr>
              <a:t>certain</a:t>
            </a:r>
            <a:r>
              <a:rPr lang="en-US" sz="2400" b="1" kern="1200" dirty="0">
                <a:latin typeface="+mj-lt"/>
                <a:cs typeface="Times New Roman" panose="02020603050405020304" pitchFamily="18" charset="0"/>
              </a:rPr>
              <a:t> on-campus offices to “charge” goods and services directly to your </a:t>
            </a:r>
            <a:r>
              <a:rPr lang="en-US" sz="2400" b="1" kern="1200" dirty="0" smtClean="0">
                <a:latin typeface="+mj-lt"/>
                <a:cs typeface="Times New Roman" panose="02020603050405020304" pitchFamily="18" charset="0"/>
              </a:rPr>
              <a:t>RSO account.</a:t>
            </a:r>
            <a:endParaRPr lang="en-US" sz="2400" b="1" dirty="0">
              <a:latin typeface="+mj-lt"/>
            </a:endParaRPr>
          </a:p>
          <a:p>
            <a:pPr>
              <a:buFont typeface="Wingdings" panose="05000000000000000000" pitchFamily="2" charset="2"/>
              <a:buChar char="Ø"/>
            </a:pPr>
            <a:endParaRPr lang="en-US" sz="2400" dirty="0" smtClean="0">
              <a:latin typeface="Calibri" charset="0"/>
            </a:endParaRPr>
          </a:p>
          <a:p>
            <a:pPr>
              <a:buFont typeface="Wingdings" panose="05000000000000000000" pitchFamily="2" charset="2"/>
              <a:buChar char="Ø"/>
            </a:pPr>
            <a:endParaRPr lang="en-US" sz="2400" dirty="0" smtClean="0">
              <a:latin typeface="Calibri" charset="0"/>
            </a:endParaRPr>
          </a:p>
          <a:p>
            <a:pPr marL="0" indent="0"/>
            <a:endParaRPr lang="en-US" sz="2400" dirty="0">
              <a:latin typeface="Calibri" charset="0"/>
            </a:endParaRPr>
          </a:p>
          <a:p>
            <a:pPr marL="0" indent="0"/>
            <a:endParaRPr lang="en-US" sz="2400" dirty="0">
              <a:latin typeface="Calibri" charset="0"/>
            </a:endParaRPr>
          </a:p>
        </p:txBody>
      </p:sp>
      <p:sp>
        <p:nvSpPr>
          <p:cNvPr id="11" name="TextBox 10"/>
          <p:cNvSpPr txBox="1"/>
          <p:nvPr/>
        </p:nvSpPr>
        <p:spPr>
          <a:xfrm>
            <a:off x="8839200" y="0"/>
            <a:ext cx="304800" cy="6858000"/>
          </a:xfrm>
          <a:prstGeom prst="rect">
            <a:avLst/>
          </a:prstGeom>
          <a:solidFill>
            <a:srgbClr val="DFBD17"/>
          </a:solidFill>
        </p:spPr>
        <p:txBody>
          <a:bodyPr wrap="square" rtlCol="0">
            <a:spAutoFit/>
          </a:bodyPr>
          <a:lstStyle/>
          <a:p>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2000" y="2271004"/>
            <a:ext cx="2438400" cy="157276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9797" y="2400156"/>
            <a:ext cx="3810532" cy="1028844"/>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84185" y="4267200"/>
            <a:ext cx="1896006" cy="1896006"/>
          </a:xfrm>
          <a:prstGeom prst="rect">
            <a:avLst/>
          </a:prstGeom>
        </p:spPr>
      </p:pic>
      <p:pic>
        <p:nvPicPr>
          <p:cNvPr id="10" name="Picture 9"/>
          <p:cNvPicPr>
            <a:picLocks noChangeAspect="1"/>
          </p:cNvPicPr>
          <p:nvPr/>
        </p:nvPicPr>
        <p:blipFill>
          <a:blip r:embed="rId6"/>
          <a:stretch>
            <a:fillRect/>
          </a:stretch>
        </p:blipFill>
        <p:spPr>
          <a:xfrm>
            <a:off x="3120366" y="4061154"/>
            <a:ext cx="2314575" cy="1190625"/>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863299" y="4300802"/>
            <a:ext cx="2552700" cy="1699260"/>
          </a:xfrm>
          <a:prstGeom prst="rect">
            <a:avLst/>
          </a:prstGeom>
        </p:spPr>
      </p:pic>
    </p:spTree>
    <p:extLst>
      <p:ext uri="{BB962C8B-B14F-4D97-AF65-F5344CB8AC3E}">
        <p14:creationId xmlns:p14="http://schemas.microsoft.com/office/powerpoint/2010/main" val="157906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sonBrand.pxtx">
  <a:themeElements>
    <a:clrScheme name="Custom 6">
      <a:dk1>
        <a:srgbClr val="116020"/>
      </a:dk1>
      <a:lt1>
        <a:sysClr val="window" lastClr="FFFFFF"/>
      </a:lt1>
      <a:dk2>
        <a:srgbClr val="1E6E86"/>
      </a:dk2>
      <a:lt2>
        <a:srgbClr val="C5D1D7"/>
      </a:lt2>
      <a:accent1>
        <a:srgbClr val="990B01"/>
      </a:accent1>
      <a:accent2>
        <a:srgbClr val="DFBD17"/>
      </a:accent2>
      <a:accent3>
        <a:srgbClr val="99611F"/>
      </a:accent3>
      <a:accent4>
        <a:srgbClr val="8C7B70"/>
      </a:accent4>
      <a:accent5>
        <a:srgbClr val="719920"/>
      </a:accent5>
      <a:accent6>
        <a:srgbClr val="EE6D17"/>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2088</Words>
  <Application>Microsoft Office PowerPoint</Application>
  <PresentationFormat>On-screen Show (4:3)</PresentationFormat>
  <Paragraphs>139</Paragraphs>
  <Slides>18</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ＭＳ Ｐゴシック</vt:lpstr>
      <vt:lpstr>Calibri</vt:lpstr>
      <vt:lpstr>Courier New</vt:lpstr>
      <vt:lpstr>Eras Demi ITC</vt:lpstr>
      <vt:lpstr>Times New Roman</vt:lpstr>
      <vt:lpstr>Wingdings</vt:lpstr>
      <vt:lpstr>MasonBrand.pxtx</vt:lpstr>
      <vt:lpstr>RSO BUDGETING BASICS</vt:lpstr>
      <vt:lpstr>PowerPoint Presentation</vt:lpstr>
      <vt:lpstr>PowerPoint Presentation</vt:lpstr>
      <vt:lpstr>RSO FUNDING</vt:lpstr>
      <vt:lpstr>PowerPoint Presentation</vt:lpstr>
      <vt:lpstr>PowerPoint Presentation</vt:lpstr>
      <vt:lpstr>RSO SPENDING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2010-04-19T20:44:32Z</dcterms:created>
  <dcterms:modified xsi:type="dcterms:W3CDTF">2020-02-07T04:47:41Z</dcterms:modified>
</cp:coreProperties>
</file>